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4329" r:id="rId2"/>
    <p:sldId id="4332" r:id="rId3"/>
    <p:sldId id="4333" r:id="rId4"/>
    <p:sldId id="4338" r:id="rId5"/>
    <p:sldId id="4337" r:id="rId6"/>
    <p:sldId id="4336" r:id="rId7"/>
    <p:sldId id="4335" r:id="rId8"/>
    <p:sldId id="4334" r:id="rId9"/>
    <p:sldId id="4339" r:id="rId10"/>
    <p:sldId id="4340" r:id="rId11"/>
    <p:sldId id="4341" r:id="rId12"/>
    <p:sldId id="4342" r:id="rId13"/>
    <p:sldId id="4343" r:id="rId14"/>
    <p:sldId id="4344" r:id="rId15"/>
    <p:sldId id="4345" r:id="rId16"/>
    <p:sldId id="4346" r:id="rId17"/>
    <p:sldId id="4347" r:id="rId18"/>
  </p:sldIdLst>
  <p:sldSz cx="24374475" cy="13717588"/>
  <p:notesSz cx="9144000" cy="6858000"/>
  <p:defaultTextStyle>
    <a:defPPr>
      <a:defRPr lang="zh-CN"/>
    </a:defPPr>
    <a:lvl1pPr marL="0" algn="l" defTabSz="2437882" rtl="0" eaLnBrk="1" latinLnBrk="0" hangingPunct="1">
      <a:defRPr sz="4800" kern="1200">
        <a:solidFill>
          <a:schemeClr val="tx1"/>
        </a:solidFill>
        <a:latin typeface="+mn-lt"/>
        <a:ea typeface="+mn-ea"/>
        <a:cs typeface="+mn-cs"/>
      </a:defRPr>
    </a:lvl1pPr>
    <a:lvl2pPr marL="1218941" algn="l" defTabSz="2437882" rtl="0" eaLnBrk="1" latinLnBrk="0" hangingPunct="1">
      <a:defRPr sz="4800" kern="1200">
        <a:solidFill>
          <a:schemeClr val="tx1"/>
        </a:solidFill>
        <a:latin typeface="+mn-lt"/>
        <a:ea typeface="+mn-ea"/>
        <a:cs typeface="+mn-cs"/>
      </a:defRPr>
    </a:lvl2pPr>
    <a:lvl3pPr marL="2437882" algn="l" defTabSz="2437882" rtl="0" eaLnBrk="1" latinLnBrk="0" hangingPunct="1">
      <a:defRPr sz="4800" kern="1200">
        <a:solidFill>
          <a:schemeClr val="tx1"/>
        </a:solidFill>
        <a:latin typeface="+mn-lt"/>
        <a:ea typeface="+mn-ea"/>
        <a:cs typeface="+mn-cs"/>
      </a:defRPr>
    </a:lvl3pPr>
    <a:lvl4pPr marL="3656823" algn="l" defTabSz="2437882" rtl="0" eaLnBrk="1" latinLnBrk="0" hangingPunct="1">
      <a:defRPr sz="4800" kern="1200">
        <a:solidFill>
          <a:schemeClr val="tx1"/>
        </a:solidFill>
        <a:latin typeface="+mn-lt"/>
        <a:ea typeface="+mn-ea"/>
        <a:cs typeface="+mn-cs"/>
      </a:defRPr>
    </a:lvl4pPr>
    <a:lvl5pPr marL="4875764" algn="l" defTabSz="2437882" rtl="0" eaLnBrk="1" latinLnBrk="0" hangingPunct="1">
      <a:defRPr sz="4800" kern="1200">
        <a:solidFill>
          <a:schemeClr val="tx1"/>
        </a:solidFill>
        <a:latin typeface="+mn-lt"/>
        <a:ea typeface="+mn-ea"/>
        <a:cs typeface="+mn-cs"/>
      </a:defRPr>
    </a:lvl5pPr>
    <a:lvl6pPr marL="6094705" algn="l" defTabSz="2437882" rtl="0" eaLnBrk="1" latinLnBrk="0" hangingPunct="1">
      <a:defRPr sz="4800" kern="1200">
        <a:solidFill>
          <a:schemeClr val="tx1"/>
        </a:solidFill>
        <a:latin typeface="+mn-lt"/>
        <a:ea typeface="+mn-ea"/>
        <a:cs typeface="+mn-cs"/>
      </a:defRPr>
    </a:lvl6pPr>
    <a:lvl7pPr marL="7313646" algn="l" defTabSz="2437882" rtl="0" eaLnBrk="1" latinLnBrk="0" hangingPunct="1">
      <a:defRPr sz="4800" kern="1200">
        <a:solidFill>
          <a:schemeClr val="tx1"/>
        </a:solidFill>
        <a:latin typeface="+mn-lt"/>
        <a:ea typeface="+mn-ea"/>
        <a:cs typeface="+mn-cs"/>
      </a:defRPr>
    </a:lvl7pPr>
    <a:lvl8pPr marL="8532586" algn="l" defTabSz="2437882" rtl="0" eaLnBrk="1" latinLnBrk="0" hangingPunct="1">
      <a:defRPr sz="4800" kern="1200">
        <a:solidFill>
          <a:schemeClr val="tx1"/>
        </a:solidFill>
        <a:latin typeface="+mn-lt"/>
        <a:ea typeface="+mn-ea"/>
        <a:cs typeface="+mn-cs"/>
      </a:defRPr>
    </a:lvl8pPr>
    <a:lvl9pPr marL="9751527" algn="l" defTabSz="2437882"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1">
          <p15:clr>
            <a:srgbClr val="A4A3A4"/>
          </p15:clr>
        </p15:guide>
        <p15:guide id="2" pos="767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BDD7EE"/>
    <a:srgbClr val="7CAFDE"/>
    <a:srgbClr val="9DC3E6"/>
    <a:srgbClr val="C3C8CB"/>
    <a:srgbClr val="94A2AE"/>
    <a:srgbClr val="7D8EC5"/>
    <a:srgbClr val="FF8243"/>
    <a:srgbClr val="FFB48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4" autoAdjust="0"/>
    <p:restoredTop sz="99878" autoAdjust="0"/>
  </p:normalViewPr>
  <p:slideViewPr>
    <p:cSldViewPr>
      <p:cViewPr varScale="1">
        <p:scale>
          <a:sx n="40" d="100"/>
          <a:sy n="40" d="100"/>
        </p:scale>
        <p:origin x="29" y="106"/>
      </p:cViewPr>
      <p:guideLst>
        <p:guide orient="horz" pos="4321"/>
        <p:guide pos="7677"/>
      </p:guideLst>
    </p:cSldViewPr>
  </p:slideViewPr>
  <p:outlineViewPr>
    <p:cViewPr>
      <p:scale>
        <a:sx n="33" d="100"/>
        <a:sy n="33" d="100"/>
      </p:scale>
      <p:origin x="0" y="-924"/>
    </p:cViewPr>
  </p:outlineViewPr>
  <p:notesTextViewPr>
    <p:cViewPr>
      <p:scale>
        <a:sx n="150" d="100"/>
        <a:sy n="150" d="100"/>
      </p:scale>
      <p:origin x="0" y="0"/>
    </p:cViewPr>
  </p:notesTextViewPr>
  <p:sorterViewPr>
    <p:cViewPr>
      <p:scale>
        <a:sx n="66" d="100"/>
        <a:sy n="66" d="100"/>
      </p:scale>
      <p:origin x="0" y="-4982"/>
    </p:cViewPr>
  </p:sorterViewPr>
  <p:notesViewPr>
    <p:cSldViewPr>
      <p:cViewPr varScale="1">
        <p:scale>
          <a:sx n="98" d="100"/>
          <a:sy n="98" d="100"/>
        </p:scale>
        <p:origin x="205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3B0C450-BF5D-4D2B-8B59-7FC8EFF2648D}" type="slidenum">
              <a:rPr lang="zh-CN" altLang="en-US" smtClean="0"/>
              <a:pPr/>
              <a:t>‹#›</a:t>
            </a:fld>
            <a:endParaRPr lang="zh-CN" altLang="en-US"/>
          </a:p>
        </p:txBody>
      </p:sp>
    </p:spTree>
    <p:extLst>
      <p:ext uri="{BB962C8B-B14F-4D97-AF65-F5344CB8AC3E}">
        <p14:creationId xmlns:p14="http://schemas.microsoft.com/office/powerpoint/2010/main" val="2441668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xfrm>
            <a:off x="2287588" y="514350"/>
            <a:ext cx="4568825" cy="2571750"/>
          </a:xfrm>
          <a:prstGeom prst="rect">
            <a:avLst/>
          </a:prstGeo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3130">
              <a:defRPr>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defTabSz="913130">
              <a:defRPr>
                <a:solidFill>
                  <a:schemeClr val="tx1"/>
                </a:solidFill>
                <a:latin typeface="Calibri" panose="020F0502020204030204" charset="0"/>
                <a:ea typeface="宋体" panose="02010600030101010101" pitchFamily="2" charset="-122"/>
                <a:cs typeface="宋体" panose="02010600030101010101" pitchFamily="2" charset="-122"/>
              </a:defRPr>
            </a:lvl2pPr>
            <a:lvl3pPr marL="11430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3pPr>
            <a:lvl4pPr marL="16002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4pPr>
            <a:lvl5pPr marL="2057400" indent="-228600" defTabSz="913130">
              <a:defRPr>
                <a:solidFill>
                  <a:schemeClr val="tx1"/>
                </a:solidFill>
                <a:latin typeface="Calibri" panose="020F0502020204030204" charset="0"/>
                <a:ea typeface="宋体" panose="02010600030101010101" pitchFamily="2" charset="-122"/>
                <a:cs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Calibri" panose="020F0502020204030204" charset="0"/>
                <a:ea typeface="宋体" panose="02010600030101010101" pitchFamily="2" charset="-122"/>
                <a:cs typeface="宋体" panose="02010600030101010101" pitchFamily="2" charset="-122"/>
              </a:defRPr>
            </a:lvl9pPr>
          </a:lstStyle>
          <a:p>
            <a:pPr fontAlgn="base">
              <a:spcBef>
                <a:spcPct val="0"/>
              </a:spcBef>
              <a:spcAft>
                <a:spcPct val="0"/>
              </a:spcAft>
            </a:pPr>
            <a:fld id="{745701DC-8203-1947-A86C-48279A6A2044}" type="slidenum">
              <a:rPr lang="zh-CN" altLang="en-US"/>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24374475" cy="13717588"/>
          </a:xfrm>
          <a:prstGeom prst="rect">
            <a:avLst/>
          </a:prstGeom>
          <a:pattFill prst="wdDnDiag">
            <a:fgClr>
              <a:srgbClr val="F4F4F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832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a:xfrm>
            <a:off x="593949" y="13125676"/>
            <a:ext cx="1728192" cy="517719"/>
          </a:xfrm>
          <a:prstGeom prst="rect">
            <a:avLst/>
          </a:prstGeom>
        </p:spPr>
        <p:txBody>
          <a:bodyPr anchor="ctr" anchorCtr="0"/>
          <a:lstStyle>
            <a:lvl1pPr>
              <a:defRPr sz="2400">
                <a:latin typeface="+mn-ea"/>
                <a:ea typeface="+mn-ea"/>
              </a:defRPr>
            </a:lvl1pPr>
          </a:lstStyle>
          <a:p>
            <a:fld id="{F526985F-E653-4430-9690-567CBA35D06F}" type="slidenum">
              <a:rPr lang="zh-CN" altLang="en-US" smtClean="0"/>
              <a:pPr/>
              <a:t>‹#›</a:t>
            </a:fld>
            <a:endParaRPr lang="zh-CN" altLang="en-US"/>
          </a:p>
        </p:txBody>
      </p:sp>
      <p:cxnSp>
        <p:nvCxnSpPr>
          <p:cNvPr id="9" name="直接连接符 8"/>
          <p:cNvCxnSpPr/>
          <p:nvPr userDrawn="1"/>
        </p:nvCxnSpPr>
        <p:spPr>
          <a:xfrm>
            <a:off x="1025406" y="1530202"/>
            <a:ext cx="36004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56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5745" y="12714173"/>
            <a:ext cx="5484257" cy="730335"/>
          </a:xfrm>
          <a:prstGeom prst="rect">
            <a:avLst/>
          </a:prstGeom>
        </p:spPr>
        <p:txBody>
          <a:bodyPr lIns="182834" tIns="91417" rIns="182834" bIns="91417"/>
          <a:lstStyle/>
          <a:p>
            <a:fld id="{AFF96A0B-D013-4F07-80AC-CA47C8F94CA0}" type="datetimeFigureOut">
              <a:rPr lang="zh-CN" altLang="en-US" smtClean="0"/>
              <a:pPr/>
              <a:t>2023/10/13</a:t>
            </a:fld>
            <a:endParaRPr lang="zh-CN" altLang="en-US"/>
          </a:p>
        </p:txBody>
      </p:sp>
      <p:sp>
        <p:nvSpPr>
          <p:cNvPr id="3" name="页脚占位符 2"/>
          <p:cNvSpPr>
            <a:spLocks noGrp="1"/>
          </p:cNvSpPr>
          <p:nvPr>
            <p:ph type="ftr" sz="quarter" idx="11"/>
          </p:nvPr>
        </p:nvSpPr>
        <p:spPr>
          <a:xfrm>
            <a:off x="8074045" y="12714173"/>
            <a:ext cx="8226385" cy="730335"/>
          </a:xfrm>
          <a:prstGeom prst="rect">
            <a:avLst/>
          </a:prstGeom>
        </p:spPr>
        <p:txBody>
          <a:bodyPr lIns="182834" tIns="91417" rIns="182834" bIns="91417"/>
          <a:lstStyle/>
          <a:p>
            <a:endParaRPr lang="zh-CN" altLang="en-US"/>
          </a:p>
        </p:txBody>
      </p:sp>
      <p:sp>
        <p:nvSpPr>
          <p:cNvPr id="4" name="灯片编号占位符 3"/>
          <p:cNvSpPr>
            <a:spLocks noGrp="1"/>
          </p:cNvSpPr>
          <p:nvPr>
            <p:ph type="sldNum" sz="quarter" idx="12"/>
          </p:nvPr>
        </p:nvSpPr>
        <p:spPr>
          <a:xfrm>
            <a:off x="17214473" y="12714173"/>
            <a:ext cx="5484257" cy="730335"/>
          </a:xfrm>
          <a:prstGeom prst="rect">
            <a:avLst/>
          </a:prstGeom>
        </p:spPr>
        <p:txBody>
          <a:bodyPr lIns="182834" tIns="91417" rIns="182834" bIns="91417"/>
          <a:lstStyle/>
          <a:p>
            <a:fld id="{F6F80BA7-3816-42AE-A7C0-0A497978291E}" type="slidenum">
              <a:rPr lang="zh-CN" altLang="en-US" smtClean="0"/>
              <a:pPr/>
              <a:t>‹#›</a:t>
            </a:fld>
            <a:endParaRPr lang="zh-CN" altLang="en-US"/>
          </a:p>
        </p:txBody>
      </p:sp>
    </p:spTree>
    <p:extLst>
      <p:ext uri="{BB962C8B-B14F-4D97-AF65-F5344CB8AC3E}">
        <p14:creationId xmlns:p14="http://schemas.microsoft.com/office/powerpoint/2010/main" val="34765763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descr="D:\source_code\j2eeworkspace\ktg-mes\doc\开发进度\logo.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3132453" y="40516"/>
            <a:ext cx="1010202" cy="102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17906"/>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9" r:id="rId3"/>
  </p:sldLayoutIdLst>
  <p:hf sldNum="0" hdr="0" ftr="0"/>
  <p:txStyles>
    <p:titleStyle>
      <a:lvl1pPr algn="l" defTabSz="1828068" rtl="0" eaLnBrk="1" latinLnBrk="0" hangingPunct="1">
        <a:spcBef>
          <a:spcPct val="0"/>
        </a:spcBef>
        <a:buNone/>
        <a:defRPr sz="5598" b="1" kern="1200" baseline="0">
          <a:solidFill>
            <a:srgbClr val="C00000"/>
          </a:solidFill>
          <a:latin typeface="Arial" panose="020B0604020202020204" pitchFamily="34" charset="0"/>
          <a:ea typeface="微软雅黑" panose="020B0503020204020204" pitchFamily="34" charset="-122"/>
          <a:cs typeface="+mj-cs"/>
        </a:defRPr>
      </a:lvl1pPr>
    </p:titleStyle>
    <p:bodyStyle>
      <a:lvl1pPr marL="685526" indent="-685526" algn="l" defTabSz="1828068" rtl="0" eaLnBrk="1" latinLnBrk="0" hangingPunct="1">
        <a:spcBef>
          <a:spcPct val="20000"/>
        </a:spcBef>
        <a:buFont typeface="Arial" panose="020B0604020202020204" pitchFamily="34" charset="0"/>
        <a:buChar char="•"/>
        <a:defRPr sz="55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1pPr>
      <a:lvl2pPr marL="1485306" indent="-571271" algn="l" defTabSz="1828068" rtl="0" eaLnBrk="1" latinLnBrk="0" hangingPunct="1">
        <a:spcBef>
          <a:spcPct val="20000"/>
        </a:spcBef>
        <a:buFont typeface="Arial" panose="020B0604020202020204" pitchFamily="34" charset="0"/>
        <a:buChar char="–"/>
        <a:defRPr sz="47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2pPr>
      <a:lvl3pPr marL="2285086" indent="-457017" algn="l" defTabSz="1828068" rtl="0" eaLnBrk="1" latinLnBrk="0" hangingPunct="1">
        <a:spcBef>
          <a:spcPct val="20000"/>
        </a:spcBef>
        <a:buFont typeface="Arial" panose="020B0604020202020204" pitchFamily="34" charset="0"/>
        <a:buChar char="•"/>
        <a:defRPr sz="3998"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3pPr>
      <a:lvl4pPr marL="3199120"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4pPr>
      <a:lvl5pPr marL="4113154" indent="-457017" algn="l" defTabSz="1828068" rtl="0" eaLnBrk="1" latinLnBrk="0" hangingPunct="1">
        <a:spcBef>
          <a:spcPct val="20000"/>
        </a:spcBef>
        <a:buFont typeface="Arial" panose="020B0604020202020204" pitchFamily="34" charset="0"/>
        <a:buChar char="»"/>
        <a:defRPr sz="3599"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5pPr>
      <a:lvl6pPr marL="5027188"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6pPr>
      <a:lvl7pPr marL="5941223"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7pPr>
      <a:lvl8pPr marL="6855257"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8pPr>
      <a:lvl9pPr marL="7769291" indent="-457017" algn="l" defTabSz="1828068" rtl="0" eaLnBrk="1" latinLnBrk="0" hangingPunct="1">
        <a:spcBef>
          <a:spcPct val="20000"/>
        </a:spcBef>
        <a:buFont typeface="Arial" panose="020B0604020202020204" pitchFamily="34" charset="0"/>
        <a:buChar char="•"/>
        <a:defRPr sz="3998" kern="1200">
          <a:solidFill>
            <a:schemeClr val="tx1"/>
          </a:solidFill>
          <a:latin typeface="+mn-lt"/>
          <a:ea typeface="+mn-ea"/>
          <a:cs typeface="+mn-cs"/>
        </a:defRPr>
      </a:lvl9pPr>
    </p:bodyStyle>
    <p:otherStyle>
      <a:defPPr>
        <a:defRPr lang="zh-CN"/>
      </a:defPPr>
      <a:lvl1pPr marL="0" algn="l" defTabSz="1828068" rtl="0" eaLnBrk="1" latinLnBrk="0" hangingPunct="1">
        <a:defRPr sz="3599" kern="1200">
          <a:solidFill>
            <a:schemeClr val="tx1"/>
          </a:solidFill>
          <a:latin typeface="+mn-lt"/>
          <a:ea typeface="+mn-ea"/>
          <a:cs typeface="+mn-cs"/>
        </a:defRPr>
      </a:lvl1pPr>
      <a:lvl2pPr marL="914034"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1" algn="l" defTabSz="1828068" rtl="0" eaLnBrk="1" latinLnBrk="0" hangingPunct="1">
        <a:defRPr sz="3599" kern="1200">
          <a:solidFill>
            <a:schemeClr val="tx1"/>
          </a:solidFill>
          <a:latin typeface="+mn-lt"/>
          <a:ea typeface="+mn-ea"/>
          <a:cs typeface="+mn-cs"/>
        </a:defRPr>
      </a:lvl6pPr>
      <a:lvl7pPr marL="5484205"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4" algn="l" defTabSz="1828068"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31.png"/><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slideLayout" Target="../slideLayouts/slideLayout3.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image" Target="../media/image3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image" Target="../media/image33.png"/><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image" Target="../media/image32.png"/><Relationship Id="rId30"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3.xml"/><Relationship Id="rId5" Type="http://schemas.openxmlformats.org/officeDocument/2006/relationships/tags" Target="../tags/tag6.xml"/><Relationship Id="rId4"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9.xml"/><Relationship Id="rId7" Type="http://schemas.openxmlformats.org/officeDocument/2006/relationships/image" Target="../media/image6.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34">
            <a:extLst>
              <a:ext uri="{FF2B5EF4-FFF2-40B4-BE49-F238E27FC236}">
                <a16:creationId xmlns:a16="http://schemas.microsoft.com/office/drawing/2014/main" id="{99CF8BF6-2250-47D0-814E-2DD7BA14AF68}"/>
              </a:ext>
            </a:extLst>
          </p:cNvPr>
          <p:cNvSpPr txBox="1"/>
          <p:nvPr/>
        </p:nvSpPr>
        <p:spPr>
          <a:xfrm>
            <a:off x="5922541" y="4050482"/>
            <a:ext cx="11791507" cy="1769715"/>
          </a:xfrm>
          <a:prstGeom prst="rect">
            <a:avLst/>
          </a:prstGeom>
          <a:noFill/>
        </p:spPr>
        <p:txBody>
          <a:bodyPr wrap="square" lIns="0" tIns="0" rIns="0" bIns="0">
            <a:spAutoFit/>
          </a:bodyPr>
          <a:lstStyle/>
          <a:p>
            <a:pPr algn="ctr"/>
            <a:r>
              <a:rPr lang="en-US" altLang="zh-CN" sz="11500" b="1" spc="600" dirty="0">
                <a:latin typeface="百度综艺简体" panose="02010601030101010101" pitchFamily="2" charset="-122"/>
                <a:ea typeface="百度综艺简体" panose="02010601030101010101" pitchFamily="2" charset="-122"/>
              </a:rPr>
              <a:t>HM-M</a:t>
            </a:r>
            <a:r>
              <a:rPr lang="zh-CN" altLang="en-US" sz="11500" b="1" spc="600" dirty="0">
                <a:latin typeface="百度综艺简体" panose="02010601030101010101" pitchFamily="2" charset="-122"/>
                <a:ea typeface="百度综艺简体" panose="02010601030101010101" pitchFamily="2" charset="-122"/>
              </a:rPr>
              <a:t>ES</a:t>
            </a:r>
            <a:r>
              <a:rPr lang="zh-CN" altLang="en-US" sz="9600" b="1" spc="600" dirty="0">
                <a:latin typeface="百度综艺简体" panose="02010601030101010101" pitchFamily="2" charset="-122"/>
                <a:ea typeface="百度综艺简体" panose="02010601030101010101" pitchFamily="2" charset="-122"/>
              </a:rPr>
              <a:t>系统</a:t>
            </a:r>
            <a:endParaRPr lang="en-US" altLang="zh-CN" sz="9600" b="1" spc="600" dirty="0">
              <a:latin typeface="百度综艺简体" panose="02010601030101010101" pitchFamily="2" charset="-122"/>
              <a:ea typeface="百度综艺简体" panose="02010601030101010101" pitchFamily="2" charset="-122"/>
            </a:endParaRPr>
          </a:p>
        </p:txBody>
      </p:sp>
      <p:pic>
        <p:nvPicPr>
          <p:cNvPr id="3" name="PA-图片 10">
            <a:extLst>
              <a:ext uri="{FF2B5EF4-FFF2-40B4-BE49-F238E27FC236}">
                <a16:creationId xmlns:a16="http://schemas.microsoft.com/office/drawing/2014/main" id="{0BDC05B9-B177-4DC2-94C8-FD494F21E033}"/>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1213" y="8435647"/>
            <a:ext cx="24353262" cy="5263907"/>
          </a:xfrm>
          <a:prstGeom prst="rect">
            <a:avLst/>
          </a:prstGeom>
        </p:spPr>
      </p:pic>
      <p:sp>
        <p:nvSpPr>
          <p:cNvPr id="4" name="文本框 44">
            <a:extLst>
              <a:ext uri="{FF2B5EF4-FFF2-40B4-BE49-F238E27FC236}">
                <a16:creationId xmlns:a16="http://schemas.microsoft.com/office/drawing/2014/main" id="{FE4BC87C-8B6F-406F-8C66-B83E13482CD5}"/>
              </a:ext>
            </a:extLst>
          </p:cNvPr>
          <p:cNvSpPr txBox="1"/>
          <p:nvPr/>
        </p:nvSpPr>
        <p:spPr>
          <a:xfrm>
            <a:off x="9089466" y="6786786"/>
            <a:ext cx="5457655" cy="615553"/>
          </a:xfrm>
          <a:prstGeom prst="rect">
            <a:avLst/>
          </a:prstGeom>
          <a:noFill/>
        </p:spPr>
        <p:txBody>
          <a:bodyPr wrap="square" lIns="0" tIns="0" rIns="0" bIns="0">
            <a:spAutoFit/>
          </a:bodyPr>
          <a:lstStyle/>
          <a:p>
            <a:pPr algn="ctr"/>
            <a:r>
              <a:rPr lang="zh-CN" altLang="en-US" sz="4000" spc="283" dirty="0">
                <a:latin typeface="微软雅黑 Light" panose="020B0502040204020203" pitchFamily="34" charset="-122"/>
                <a:ea typeface="微软雅黑 Light" panose="020B0502040204020203" pitchFamily="34" charset="-122"/>
              </a:rPr>
              <a:t>产品介绍</a:t>
            </a:r>
            <a:endParaRPr lang="en-US" altLang="zh-CN" sz="4000" spc="283"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56106687"/>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排班</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7168" name="组合 7167"/>
          <p:cNvGrpSpPr/>
          <p:nvPr/>
        </p:nvGrpSpPr>
        <p:grpSpPr>
          <a:xfrm>
            <a:off x="7362701" y="3114378"/>
            <a:ext cx="16437291" cy="7732938"/>
            <a:chOff x="2431585" y="4005514"/>
            <a:chExt cx="16437291" cy="7732938"/>
          </a:xfrm>
        </p:grpSpPr>
        <p:sp>
          <p:nvSpPr>
            <p:cNvPr id="8" name="TextBox 61">
              <a:extLst>
                <a:ext uri="{FF2B5EF4-FFF2-40B4-BE49-F238E27FC236}">
                  <a16:creationId xmlns:a16="http://schemas.microsoft.com/office/drawing/2014/main" id="{730B8D36-9787-4FE5-80C2-EF5B149194D6}"/>
                </a:ext>
              </a:extLst>
            </p:cNvPr>
            <p:cNvSpPr txBox="1"/>
            <p:nvPr/>
          </p:nvSpPr>
          <p:spPr>
            <a:xfrm>
              <a:off x="2898205" y="6816570"/>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A</a:t>
              </a:r>
              <a:endParaRPr lang="zh-CN" altLang="en-US" sz="1804" b="1" dirty="0">
                <a:latin typeface="微软雅黑 Light" panose="020B0502040204020203" pitchFamily="34" charset="-122"/>
                <a:ea typeface="微软雅黑 Light" panose="020B0502040204020203" pitchFamily="34" charset="-122"/>
              </a:endParaRPr>
            </a:p>
          </p:txBody>
        </p:sp>
        <p:sp>
          <p:nvSpPr>
            <p:cNvPr id="10" name="TextBox 61">
              <a:extLst>
                <a:ext uri="{FF2B5EF4-FFF2-40B4-BE49-F238E27FC236}">
                  <a16:creationId xmlns:a16="http://schemas.microsoft.com/office/drawing/2014/main" id="{5F38D1C2-F3B8-4D53-B6CA-16F0316789D5}"/>
                </a:ext>
              </a:extLst>
            </p:cNvPr>
            <p:cNvSpPr txBox="1"/>
            <p:nvPr/>
          </p:nvSpPr>
          <p:spPr>
            <a:xfrm>
              <a:off x="2939047" y="904548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B</a:t>
              </a:r>
              <a:endParaRPr lang="zh-CN" altLang="en-US" sz="1804" b="1" dirty="0">
                <a:latin typeface="微软雅黑 Light" panose="020B0502040204020203" pitchFamily="34" charset="-122"/>
                <a:ea typeface="微软雅黑 Light" panose="020B0502040204020203" pitchFamily="34" charset="-122"/>
              </a:endParaRPr>
            </a:p>
          </p:txBody>
        </p:sp>
        <p:sp>
          <p:nvSpPr>
            <p:cNvPr id="11" name="TextBox 61">
              <a:extLst>
                <a:ext uri="{FF2B5EF4-FFF2-40B4-BE49-F238E27FC236}">
                  <a16:creationId xmlns:a16="http://schemas.microsoft.com/office/drawing/2014/main" id="{03CB8FC8-62D4-479E-816E-C5F1DCD24F0D}"/>
                </a:ext>
              </a:extLst>
            </p:cNvPr>
            <p:cNvSpPr txBox="1"/>
            <p:nvPr/>
          </p:nvSpPr>
          <p:spPr>
            <a:xfrm>
              <a:off x="2916738" y="11095475"/>
              <a:ext cx="1183294"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班组</a:t>
              </a:r>
              <a:r>
                <a:rPr lang="en-US" altLang="zh-CN" sz="1804" b="1" dirty="0">
                  <a:latin typeface="微软雅黑 Light" panose="020B0502040204020203" pitchFamily="34" charset="-122"/>
                  <a:ea typeface="微软雅黑 Light" panose="020B0502040204020203" pitchFamily="34" charset="-122"/>
                </a:rPr>
                <a:t>C</a:t>
              </a:r>
              <a:endParaRPr lang="zh-CN" altLang="en-US" sz="1804" b="1" dirty="0">
                <a:latin typeface="微软雅黑 Light" panose="020B0502040204020203" pitchFamily="34" charset="-122"/>
                <a:ea typeface="微软雅黑 Light" panose="020B0502040204020203" pitchFamily="34" charset="-122"/>
              </a:endParaRPr>
            </a:p>
          </p:txBody>
        </p:sp>
        <p:sp>
          <p:nvSpPr>
            <p:cNvPr id="12" name="TextBox 61">
              <a:extLst>
                <a:ext uri="{FF2B5EF4-FFF2-40B4-BE49-F238E27FC236}">
                  <a16:creationId xmlns:a16="http://schemas.microsoft.com/office/drawing/2014/main" id="{116A41BD-519A-4161-BB40-1F12DE071899}"/>
                </a:ext>
              </a:extLst>
            </p:cNvPr>
            <p:cNvSpPr txBox="1"/>
            <p:nvPr/>
          </p:nvSpPr>
          <p:spPr>
            <a:xfrm>
              <a:off x="6127779" y="7150896"/>
              <a:ext cx="1023850"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夜班</a:t>
              </a:r>
            </a:p>
          </p:txBody>
        </p:sp>
        <p:sp>
          <p:nvSpPr>
            <p:cNvPr id="13" name="Freeform 14">
              <a:extLst>
                <a:ext uri="{FF2B5EF4-FFF2-40B4-BE49-F238E27FC236}">
                  <a16:creationId xmlns:a16="http://schemas.microsoft.com/office/drawing/2014/main" id="{33757EDD-0FC7-4556-9023-BCBE1A14D435}"/>
                </a:ext>
              </a:extLst>
            </p:cNvPr>
            <p:cNvSpPr>
              <a:spLocks noEditPoints="1"/>
            </p:cNvSpPr>
            <p:nvPr/>
          </p:nvSpPr>
          <p:spPr bwMode="auto">
            <a:xfrm>
              <a:off x="6210766" y="5815250"/>
              <a:ext cx="1194618" cy="1134674"/>
            </a:xfrm>
            <a:custGeom>
              <a:avLst/>
              <a:gdLst>
                <a:gd name="T0" fmla="*/ 167 w 199"/>
                <a:gd name="T1" fmla="*/ 167 h 189"/>
                <a:gd name="T2" fmla="*/ 137 w 199"/>
                <a:gd name="T3" fmla="*/ 143 h 189"/>
                <a:gd name="T4" fmla="*/ 137 w 199"/>
                <a:gd name="T5" fmla="*/ 148 h 189"/>
                <a:gd name="T6" fmla="*/ 108 w 199"/>
                <a:gd name="T7" fmla="*/ 182 h 189"/>
                <a:gd name="T8" fmla="*/ 101 w 199"/>
                <a:gd name="T9" fmla="*/ 182 h 189"/>
                <a:gd name="T10" fmla="*/ 100 w 199"/>
                <a:gd name="T11" fmla="*/ 184 h 189"/>
                <a:gd name="T12" fmla="*/ 120 w 199"/>
                <a:gd name="T13" fmla="*/ 185 h 189"/>
                <a:gd name="T14" fmla="*/ 169 w 199"/>
                <a:gd name="T15" fmla="*/ 174 h 189"/>
                <a:gd name="T16" fmla="*/ 167 w 199"/>
                <a:gd name="T17" fmla="*/ 167 h 189"/>
                <a:gd name="T18" fmla="*/ 23 w 199"/>
                <a:gd name="T19" fmla="*/ 118 h 189"/>
                <a:gd name="T20" fmla="*/ 39 w 199"/>
                <a:gd name="T21" fmla="*/ 94 h 189"/>
                <a:gd name="T22" fmla="*/ 39 w 199"/>
                <a:gd name="T23" fmla="*/ 92 h 189"/>
                <a:gd name="T24" fmla="*/ 95 w 199"/>
                <a:gd name="T25" fmla="*/ 17 h 189"/>
                <a:gd name="T26" fmla="*/ 97 w 199"/>
                <a:gd name="T27" fmla="*/ 22 h 189"/>
                <a:gd name="T28" fmla="*/ 63 w 199"/>
                <a:gd name="T29" fmla="*/ 90 h 189"/>
                <a:gd name="T30" fmla="*/ 105 w 199"/>
                <a:gd name="T31" fmla="*/ 118 h 189"/>
                <a:gd name="T32" fmla="*/ 108 w 199"/>
                <a:gd name="T33" fmla="*/ 118 h 189"/>
                <a:gd name="T34" fmla="*/ 125 w 199"/>
                <a:gd name="T35" fmla="*/ 123 h 189"/>
                <a:gd name="T36" fmla="*/ 120 w 199"/>
                <a:gd name="T37" fmla="*/ 93 h 189"/>
                <a:gd name="T38" fmla="*/ 167 w 199"/>
                <a:gd name="T39" fmla="*/ 18 h 189"/>
                <a:gd name="T40" fmla="*/ 169 w 199"/>
                <a:gd name="T41" fmla="*/ 11 h 189"/>
                <a:gd name="T42" fmla="*/ 121 w 199"/>
                <a:gd name="T43" fmla="*/ 0 h 189"/>
                <a:gd name="T44" fmla="*/ 17 w 199"/>
                <a:gd name="T45" fmla="*/ 92 h 189"/>
                <a:gd name="T46" fmla="*/ 17 w 199"/>
                <a:gd name="T47" fmla="*/ 93 h 189"/>
                <a:gd name="T48" fmla="*/ 21 w 199"/>
                <a:gd name="T49" fmla="*/ 118 h 189"/>
                <a:gd name="T50" fmla="*/ 23 w 199"/>
                <a:gd name="T51" fmla="*/ 118 h 189"/>
                <a:gd name="T52" fmla="*/ 182 w 199"/>
                <a:gd name="T53" fmla="*/ 55 h 189"/>
                <a:gd name="T54" fmla="*/ 180 w 199"/>
                <a:gd name="T55" fmla="*/ 55 h 189"/>
                <a:gd name="T56" fmla="*/ 163 w 199"/>
                <a:gd name="T57" fmla="*/ 42 h 189"/>
                <a:gd name="T58" fmla="*/ 146 w 199"/>
                <a:gd name="T59" fmla="*/ 55 h 189"/>
                <a:gd name="T60" fmla="*/ 145 w 199"/>
                <a:gd name="T61" fmla="*/ 55 h 189"/>
                <a:gd name="T62" fmla="*/ 131 w 199"/>
                <a:gd name="T63" fmla="*/ 66 h 189"/>
                <a:gd name="T64" fmla="*/ 145 w 199"/>
                <a:gd name="T65" fmla="*/ 78 h 189"/>
                <a:gd name="T66" fmla="*/ 148 w 199"/>
                <a:gd name="T67" fmla="*/ 78 h 189"/>
                <a:gd name="T68" fmla="*/ 161 w 199"/>
                <a:gd name="T69" fmla="*/ 89 h 189"/>
                <a:gd name="T70" fmla="*/ 173 w 199"/>
                <a:gd name="T71" fmla="*/ 80 h 189"/>
                <a:gd name="T72" fmla="*/ 182 w 199"/>
                <a:gd name="T73" fmla="*/ 82 h 189"/>
                <a:gd name="T74" fmla="*/ 199 w 199"/>
                <a:gd name="T75" fmla="*/ 68 h 189"/>
                <a:gd name="T76" fmla="*/ 182 w 199"/>
                <a:gd name="T77" fmla="*/ 55 h 189"/>
                <a:gd name="T78" fmla="*/ 127 w 199"/>
                <a:gd name="T79" fmla="*/ 148 h 189"/>
                <a:gd name="T80" fmla="*/ 100 w 199"/>
                <a:gd name="T81" fmla="*/ 126 h 189"/>
                <a:gd name="T82" fmla="*/ 98 w 199"/>
                <a:gd name="T83" fmla="*/ 126 h 189"/>
                <a:gd name="T84" fmla="*/ 67 w 199"/>
                <a:gd name="T85" fmla="*/ 102 h 189"/>
                <a:gd name="T86" fmla="*/ 36 w 199"/>
                <a:gd name="T87" fmla="*/ 126 h 189"/>
                <a:gd name="T88" fmla="*/ 32 w 199"/>
                <a:gd name="T89" fmla="*/ 126 h 189"/>
                <a:gd name="T90" fmla="*/ 0 w 199"/>
                <a:gd name="T91" fmla="*/ 151 h 189"/>
                <a:gd name="T92" fmla="*/ 32 w 199"/>
                <a:gd name="T93" fmla="*/ 177 h 189"/>
                <a:gd name="T94" fmla="*/ 48 w 199"/>
                <a:gd name="T95" fmla="*/ 173 h 189"/>
                <a:gd name="T96" fmla="*/ 71 w 199"/>
                <a:gd name="T97" fmla="*/ 189 h 189"/>
                <a:gd name="T98" fmla="*/ 95 w 199"/>
                <a:gd name="T99" fmla="*/ 169 h 189"/>
                <a:gd name="T100" fmla="*/ 100 w 199"/>
                <a:gd name="T101" fmla="*/ 170 h 189"/>
                <a:gd name="T102" fmla="*/ 127 w 199"/>
                <a:gd name="T103" fmla="*/ 14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 h="189">
                  <a:moveTo>
                    <a:pt x="167" y="167"/>
                  </a:moveTo>
                  <a:cubicBezTo>
                    <a:pt x="157" y="164"/>
                    <a:pt x="146" y="155"/>
                    <a:pt x="137" y="143"/>
                  </a:cubicBezTo>
                  <a:cubicBezTo>
                    <a:pt x="137" y="145"/>
                    <a:pt x="137" y="146"/>
                    <a:pt x="137" y="148"/>
                  </a:cubicBezTo>
                  <a:cubicBezTo>
                    <a:pt x="137" y="164"/>
                    <a:pt x="128" y="182"/>
                    <a:pt x="108" y="182"/>
                  </a:cubicBezTo>
                  <a:cubicBezTo>
                    <a:pt x="106" y="182"/>
                    <a:pt x="103" y="182"/>
                    <a:pt x="101" y="182"/>
                  </a:cubicBezTo>
                  <a:cubicBezTo>
                    <a:pt x="101" y="182"/>
                    <a:pt x="101" y="183"/>
                    <a:pt x="100" y="184"/>
                  </a:cubicBezTo>
                  <a:cubicBezTo>
                    <a:pt x="107" y="185"/>
                    <a:pt x="114" y="185"/>
                    <a:pt x="120" y="185"/>
                  </a:cubicBezTo>
                  <a:cubicBezTo>
                    <a:pt x="141" y="185"/>
                    <a:pt x="160" y="181"/>
                    <a:pt x="169" y="174"/>
                  </a:cubicBezTo>
                  <a:cubicBezTo>
                    <a:pt x="172" y="172"/>
                    <a:pt x="173" y="169"/>
                    <a:pt x="167" y="167"/>
                  </a:cubicBezTo>
                  <a:close/>
                  <a:moveTo>
                    <a:pt x="23" y="118"/>
                  </a:moveTo>
                  <a:cubicBezTo>
                    <a:pt x="24" y="107"/>
                    <a:pt x="30" y="99"/>
                    <a:pt x="39" y="94"/>
                  </a:cubicBezTo>
                  <a:cubicBezTo>
                    <a:pt x="39" y="94"/>
                    <a:pt x="39" y="93"/>
                    <a:pt x="39" y="92"/>
                  </a:cubicBezTo>
                  <a:cubicBezTo>
                    <a:pt x="39" y="59"/>
                    <a:pt x="59" y="23"/>
                    <a:pt x="95" y="17"/>
                  </a:cubicBezTo>
                  <a:cubicBezTo>
                    <a:pt x="99" y="17"/>
                    <a:pt x="100" y="20"/>
                    <a:pt x="97" y="22"/>
                  </a:cubicBezTo>
                  <a:cubicBezTo>
                    <a:pt x="85" y="31"/>
                    <a:pt x="64" y="54"/>
                    <a:pt x="63" y="90"/>
                  </a:cubicBezTo>
                  <a:cubicBezTo>
                    <a:pt x="85" y="91"/>
                    <a:pt x="103" y="101"/>
                    <a:pt x="105" y="118"/>
                  </a:cubicBezTo>
                  <a:cubicBezTo>
                    <a:pt x="106" y="118"/>
                    <a:pt x="107" y="118"/>
                    <a:pt x="108" y="118"/>
                  </a:cubicBezTo>
                  <a:cubicBezTo>
                    <a:pt x="115" y="118"/>
                    <a:pt x="121" y="120"/>
                    <a:pt x="125" y="123"/>
                  </a:cubicBezTo>
                  <a:cubicBezTo>
                    <a:pt x="122" y="113"/>
                    <a:pt x="120" y="103"/>
                    <a:pt x="120" y="93"/>
                  </a:cubicBezTo>
                  <a:cubicBezTo>
                    <a:pt x="119" y="56"/>
                    <a:pt x="145" y="26"/>
                    <a:pt x="167" y="18"/>
                  </a:cubicBezTo>
                  <a:cubicBezTo>
                    <a:pt x="173" y="16"/>
                    <a:pt x="172" y="13"/>
                    <a:pt x="169" y="11"/>
                  </a:cubicBezTo>
                  <a:cubicBezTo>
                    <a:pt x="160" y="4"/>
                    <a:pt x="142" y="0"/>
                    <a:pt x="121" y="0"/>
                  </a:cubicBezTo>
                  <a:cubicBezTo>
                    <a:pt x="68" y="0"/>
                    <a:pt x="17" y="34"/>
                    <a:pt x="17" y="92"/>
                  </a:cubicBezTo>
                  <a:cubicBezTo>
                    <a:pt x="17" y="93"/>
                    <a:pt x="17" y="93"/>
                    <a:pt x="17" y="93"/>
                  </a:cubicBezTo>
                  <a:cubicBezTo>
                    <a:pt x="17" y="102"/>
                    <a:pt x="19" y="110"/>
                    <a:pt x="21" y="118"/>
                  </a:cubicBezTo>
                  <a:cubicBezTo>
                    <a:pt x="22" y="118"/>
                    <a:pt x="22" y="118"/>
                    <a:pt x="23" y="118"/>
                  </a:cubicBezTo>
                  <a:close/>
                  <a:moveTo>
                    <a:pt x="182" y="55"/>
                  </a:moveTo>
                  <a:cubicBezTo>
                    <a:pt x="181" y="55"/>
                    <a:pt x="180" y="55"/>
                    <a:pt x="180" y="55"/>
                  </a:cubicBezTo>
                  <a:cubicBezTo>
                    <a:pt x="179" y="48"/>
                    <a:pt x="172" y="42"/>
                    <a:pt x="163" y="42"/>
                  </a:cubicBezTo>
                  <a:cubicBezTo>
                    <a:pt x="154" y="42"/>
                    <a:pt x="147" y="48"/>
                    <a:pt x="146" y="55"/>
                  </a:cubicBezTo>
                  <a:cubicBezTo>
                    <a:pt x="146" y="55"/>
                    <a:pt x="145" y="55"/>
                    <a:pt x="145" y="55"/>
                  </a:cubicBezTo>
                  <a:cubicBezTo>
                    <a:pt x="137" y="55"/>
                    <a:pt x="131" y="60"/>
                    <a:pt x="131" y="66"/>
                  </a:cubicBezTo>
                  <a:cubicBezTo>
                    <a:pt x="131" y="73"/>
                    <a:pt x="137" y="78"/>
                    <a:pt x="145" y="78"/>
                  </a:cubicBezTo>
                  <a:cubicBezTo>
                    <a:pt x="146" y="78"/>
                    <a:pt x="147" y="78"/>
                    <a:pt x="148" y="78"/>
                  </a:cubicBezTo>
                  <a:cubicBezTo>
                    <a:pt x="149" y="84"/>
                    <a:pt x="154" y="89"/>
                    <a:pt x="161" y="89"/>
                  </a:cubicBezTo>
                  <a:cubicBezTo>
                    <a:pt x="166" y="89"/>
                    <a:pt x="171" y="85"/>
                    <a:pt x="173" y="80"/>
                  </a:cubicBezTo>
                  <a:cubicBezTo>
                    <a:pt x="176" y="81"/>
                    <a:pt x="178" y="82"/>
                    <a:pt x="182" y="82"/>
                  </a:cubicBezTo>
                  <a:cubicBezTo>
                    <a:pt x="191" y="82"/>
                    <a:pt x="199" y="76"/>
                    <a:pt x="199" y="68"/>
                  </a:cubicBezTo>
                  <a:cubicBezTo>
                    <a:pt x="199" y="61"/>
                    <a:pt x="191" y="55"/>
                    <a:pt x="182" y="55"/>
                  </a:cubicBezTo>
                  <a:close/>
                  <a:moveTo>
                    <a:pt x="127" y="148"/>
                  </a:moveTo>
                  <a:cubicBezTo>
                    <a:pt x="127" y="136"/>
                    <a:pt x="115" y="126"/>
                    <a:pt x="100" y="126"/>
                  </a:cubicBezTo>
                  <a:cubicBezTo>
                    <a:pt x="100" y="126"/>
                    <a:pt x="99" y="126"/>
                    <a:pt x="98" y="126"/>
                  </a:cubicBezTo>
                  <a:cubicBezTo>
                    <a:pt x="97" y="113"/>
                    <a:pt x="83" y="102"/>
                    <a:pt x="67" y="102"/>
                  </a:cubicBezTo>
                  <a:cubicBezTo>
                    <a:pt x="50" y="102"/>
                    <a:pt x="37" y="113"/>
                    <a:pt x="36" y="126"/>
                  </a:cubicBezTo>
                  <a:cubicBezTo>
                    <a:pt x="35" y="126"/>
                    <a:pt x="33" y="126"/>
                    <a:pt x="32" y="126"/>
                  </a:cubicBezTo>
                  <a:cubicBezTo>
                    <a:pt x="15" y="126"/>
                    <a:pt x="0" y="137"/>
                    <a:pt x="0" y="151"/>
                  </a:cubicBezTo>
                  <a:cubicBezTo>
                    <a:pt x="0" y="165"/>
                    <a:pt x="15" y="177"/>
                    <a:pt x="32" y="177"/>
                  </a:cubicBezTo>
                  <a:cubicBezTo>
                    <a:pt x="38" y="177"/>
                    <a:pt x="43" y="175"/>
                    <a:pt x="48" y="173"/>
                  </a:cubicBezTo>
                  <a:cubicBezTo>
                    <a:pt x="52" y="183"/>
                    <a:pt x="60" y="189"/>
                    <a:pt x="71" y="189"/>
                  </a:cubicBezTo>
                  <a:cubicBezTo>
                    <a:pt x="83" y="189"/>
                    <a:pt x="93" y="181"/>
                    <a:pt x="95" y="169"/>
                  </a:cubicBezTo>
                  <a:cubicBezTo>
                    <a:pt x="97" y="170"/>
                    <a:pt x="99" y="170"/>
                    <a:pt x="100" y="170"/>
                  </a:cubicBezTo>
                  <a:cubicBezTo>
                    <a:pt x="115" y="170"/>
                    <a:pt x="127" y="160"/>
                    <a:pt x="127" y="148"/>
                  </a:cubicBezTo>
                  <a:close/>
                </a:path>
              </a:pathLst>
            </a:custGeom>
            <a:gradFill>
              <a:gsLst>
                <a:gs pos="0">
                  <a:srgbClr val="00B0F0"/>
                </a:gs>
                <a:gs pos="100000">
                  <a:srgbClr val="00B0F0">
                    <a:lumMod val="50000"/>
                  </a:srgb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4" name="TextBox 61">
              <a:extLst>
                <a:ext uri="{FF2B5EF4-FFF2-40B4-BE49-F238E27FC236}">
                  <a16:creationId xmlns:a16="http://schemas.microsoft.com/office/drawing/2014/main" id="{6252AB3A-76D5-4AA5-97CF-EDC671DD7F56}"/>
                </a:ext>
              </a:extLst>
            </p:cNvPr>
            <p:cNvSpPr txBox="1"/>
            <p:nvPr/>
          </p:nvSpPr>
          <p:spPr>
            <a:xfrm>
              <a:off x="6234820" y="8503672"/>
              <a:ext cx="993296" cy="443839"/>
            </a:xfrm>
            <a:prstGeom prst="rect">
              <a:avLst/>
            </a:prstGeom>
            <a:noFill/>
            <a:effectLst/>
          </p:spPr>
          <p:txBody>
            <a:bodyPr wrap="square" lIns="164592" tIns="82296" rIns="164592" bIns="82296" rtlCol="0">
              <a:spAutoFit/>
            </a:bodyPr>
            <a:lstStyle/>
            <a:p>
              <a:pPr algn="ctr"/>
              <a:r>
                <a:rPr lang="zh-CN" altLang="en-US" sz="1804" b="1" dirty="0">
                  <a:latin typeface="微软雅黑 Light" panose="020B0502040204020203" pitchFamily="34" charset="-122"/>
                  <a:ea typeface="微软雅黑 Light" panose="020B0502040204020203" pitchFamily="34" charset="-122"/>
                </a:rPr>
                <a:t>白班</a:t>
              </a:r>
            </a:p>
          </p:txBody>
        </p:sp>
        <p:sp>
          <p:nvSpPr>
            <p:cNvPr id="15" name="Freeform 5">
              <a:extLst>
                <a:ext uri="{FF2B5EF4-FFF2-40B4-BE49-F238E27FC236}">
                  <a16:creationId xmlns:a16="http://schemas.microsoft.com/office/drawing/2014/main" id="{41B3FA44-855B-40D0-B063-91A4EA8C892F}"/>
                </a:ext>
              </a:extLst>
            </p:cNvPr>
            <p:cNvSpPr>
              <a:spLocks noEditPoints="1"/>
            </p:cNvSpPr>
            <p:nvPr/>
          </p:nvSpPr>
          <p:spPr bwMode="auto">
            <a:xfrm>
              <a:off x="6234820" y="9045485"/>
              <a:ext cx="1146509" cy="1154819"/>
            </a:xfrm>
            <a:custGeom>
              <a:avLst/>
              <a:gdLst>
                <a:gd name="T0" fmla="*/ 168 w 197"/>
                <a:gd name="T1" fmla="*/ 99 h 198"/>
                <a:gd name="T2" fmla="*/ 197 w 197"/>
                <a:gd name="T3" fmla="*/ 99 h 198"/>
                <a:gd name="T4" fmla="*/ 175 w 197"/>
                <a:gd name="T5" fmla="*/ 64 h 198"/>
                <a:gd name="T6" fmla="*/ 167 w 197"/>
                <a:gd name="T7" fmla="*/ 50 h 198"/>
                <a:gd name="T8" fmla="*/ 175 w 197"/>
                <a:gd name="T9" fmla="*/ 64 h 198"/>
                <a:gd name="T10" fmla="*/ 134 w 197"/>
                <a:gd name="T11" fmla="*/ 22 h 198"/>
                <a:gd name="T12" fmla="*/ 147 w 197"/>
                <a:gd name="T13" fmla="*/ 30 h 198"/>
                <a:gd name="T14" fmla="*/ 99 w 197"/>
                <a:gd name="T15" fmla="*/ 30 h 198"/>
                <a:gd name="T16" fmla="*/ 99 w 197"/>
                <a:gd name="T17" fmla="*/ 0 h 198"/>
                <a:gd name="T18" fmla="*/ 99 w 197"/>
                <a:gd name="T19" fmla="*/ 30 h 198"/>
                <a:gd name="T20" fmla="*/ 50 w 197"/>
                <a:gd name="T21" fmla="*/ 30 h 198"/>
                <a:gd name="T22" fmla="*/ 63 w 197"/>
                <a:gd name="T23" fmla="*/ 22 h 198"/>
                <a:gd name="T24" fmla="*/ 101 w 197"/>
                <a:gd name="T25" fmla="*/ 39 h 198"/>
                <a:gd name="T26" fmla="*/ 101 w 197"/>
                <a:gd name="T27" fmla="*/ 160 h 198"/>
                <a:gd name="T28" fmla="*/ 101 w 197"/>
                <a:gd name="T29" fmla="*/ 39 h 198"/>
                <a:gd name="T30" fmla="*/ 13 w 197"/>
                <a:gd name="T31" fmla="*/ 149 h 198"/>
                <a:gd name="T32" fmla="*/ 39 w 197"/>
                <a:gd name="T33" fmla="*/ 134 h 198"/>
                <a:gd name="T34" fmla="*/ 22 w 197"/>
                <a:gd name="T35" fmla="*/ 64 h 198"/>
                <a:gd name="T36" fmla="*/ 30 w 197"/>
                <a:gd name="T37" fmla="*/ 50 h 198"/>
                <a:gd name="T38" fmla="*/ 22 w 197"/>
                <a:gd name="T39" fmla="*/ 64 h 198"/>
                <a:gd name="T40" fmla="*/ 15 w 197"/>
                <a:gd name="T41" fmla="*/ 107 h 198"/>
                <a:gd name="T42" fmla="*/ 15 w 197"/>
                <a:gd name="T43" fmla="*/ 91 h 198"/>
                <a:gd name="T44" fmla="*/ 64 w 197"/>
                <a:gd name="T45" fmla="*/ 159 h 198"/>
                <a:gd name="T46" fmla="*/ 49 w 197"/>
                <a:gd name="T47" fmla="*/ 185 h 198"/>
                <a:gd name="T48" fmla="*/ 64 w 197"/>
                <a:gd name="T49" fmla="*/ 159 h 198"/>
                <a:gd name="T50" fmla="*/ 106 w 197"/>
                <a:gd name="T51" fmla="*/ 183 h 198"/>
                <a:gd name="T52" fmla="*/ 91 w 197"/>
                <a:gd name="T53" fmla="*/ 183 h 198"/>
                <a:gd name="T54" fmla="*/ 133 w 197"/>
                <a:gd name="T55" fmla="*/ 159 h 198"/>
                <a:gd name="T56" fmla="*/ 148 w 197"/>
                <a:gd name="T57" fmla="*/ 185 h 198"/>
                <a:gd name="T58" fmla="*/ 133 w 197"/>
                <a:gd name="T59" fmla="*/ 159 h 198"/>
                <a:gd name="T60" fmla="*/ 184 w 197"/>
                <a:gd name="T61" fmla="*/ 149 h 198"/>
                <a:gd name="T62" fmla="*/ 158 w 197"/>
                <a:gd name="T6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 h="198">
                  <a:moveTo>
                    <a:pt x="183" y="107"/>
                  </a:moveTo>
                  <a:cubicBezTo>
                    <a:pt x="174" y="107"/>
                    <a:pt x="168" y="103"/>
                    <a:pt x="168" y="99"/>
                  </a:cubicBezTo>
                  <a:cubicBezTo>
                    <a:pt x="168" y="95"/>
                    <a:pt x="174" y="91"/>
                    <a:pt x="183" y="91"/>
                  </a:cubicBezTo>
                  <a:cubicBezTo>
                    <a:pt x="191" y="91"/>
                    <a:pt x="197" y="95"/>
                    <a:pt x="197" y="99"/>
                  </a:cubicBezTo>
                  <a:cubicBezTo>
                    <a:pt x="197" y="103"/>
                    <a:pt x="191" y="107"/>
                    <a:pt x="183" y="107"/>
                  </a:cubicBezTo>
                  <a:close/>
                  <a:moveTo>
                    <a:pt x="175" y="64"/>
                  </a:moveTo>
                  <a:cubicBezTo>
                    <a:pt x="168" y="68"/>
                    <a:pt x="161" y="68"/>
                    <a:pt x="158" y="65"/>
                  </a:cubicBezTo>
                  <a:cubicBezTo>
                    <a:pt x="156" y="61"/>
                    <a:pt x="160" y="55"/>
                    <a:pt x="167" y="50"/>
                  </a:cubicBezTo>
                  <a:cubicBezTo>
                    <a:pt x="175" y="46"/>
                    <a:pt x="182" y="46"/>
                    <a:pt x="184" y="50"/>
                  </a:cubicBezTo>
                  <a:cubicBezTo>
                    <a:pt x="186" y="53"/>
                    <a:pt x="182" y="60"/>
                    <a:pt x="175" y="64"/>
                  </a:cubicBezTo>
                  <a:close/>
                  <a:moveTo>
                    <a:pt x="133" y="39"/>
                  </a:moveTo>
                  <a:cubicBezTo>
                    <a:pt x="129" y="37"/>
                    <a:pt x="130" y="30"/>
                    <a:pt x="134" y="22"/>
                  </a:cubicBezTo>
                  <a:cubicBezTo>
                    <a:pt x="138" y="15"/>
                    <a:pt x="144" y="11"/>
                    <a:pt x="148" y="13"/>
                  </a:cubicBezTo>
                  <a:cubicBezTo>
                    <a:pt x="152" y="16"/>
                    <a:pt x="151" y="23"/>
                    <a:pt x="147" y="30"/>
                  </a:cubicBezTo>
                  <a:cubicBezTo>
                    <a:pt x="143" y="37"/>
                    <a:pt x="137" y="41"/>
                    <a:pt x="133" y="39"/>
                  </a:cubicBezTo>
                  <a:close/>
                  <a:moveTo>
                    <a:pt x="99" y="30"/>
                  </a:moveTo>
                  <a:cubicBezTo>
                    <a:pt x="94" y="30"/>
                    <a:pt x="91" y="23"/>
                    <a:pt x="91" y="15"/>
                  </a:cubicBezTo>
                  <a:cubicBezTo>
                    <a:pt x="91" y="7"/>
                    <a:pt x="94" y="0"/>
                    <a:pt x="99" y="0"/>
                  </a:cubicBezTo>
                  <a:cubicBezTo>
                    <a:pt x="103" y="0"/>
                    <a:pt x="106" y="7"/>
                    <a:pt x="106" y="15"/>
                  </a:cubicBezTo>
                  <a:cubicBezTo>
                    <a:pt x="106" y="23"/>
                    <a:pt x="103" y="30"/>
                    <a:pt x="99" y="30"/>
                  </a:cubicBezTo>
                  <a:close/>
                  <a:moveTo>
                    <a:pt x="64" y="39"/>
                  </a:moveTo>
                  <a:cubicBezTo>
                    <a:pt x="60" y="41"/>
                    <a:pt x="54" y="37"/>
                    <a:pt x="50" y="30"/>
                  </a:cubicBezTo>
                  <a:cubicBezTo>
                    <a:pt x="46" y="23"/>
                    <a:pt x="45" y="16"/>
                    <a:pt x="49" y="13"/>
                  </a:cubicBezTo>
                  <a:cubicBezTo>
                    <a:pt x="53" y="11"/>
                    <a:pt x="59" y="15"/>
                    <a:pt x="63" y="22"/>
                  </a:cubicBezTo>
                  <a:cubicBezTo>
                    <a:pt x="67" y="30"/>
                    <a:pt x="68" y="37"/>
                    <a:pt x="64" y="39"/>
                  </a:cubicBezTo>
                  <a:close/>
                  <a:moveTo>
                    <a:pt x="101" y="39"/>
                  </a:moveTo>
                  <a:cubicBezTo>
                    <a:pt x="134" y="39"/>
                    <a:pt x="161" y="66"/>
                    <a:pt x="161" y="100"/>
                  </a:cubicBezTo>
                  <a:cubicBezTo>
                    <a:pt x="161" y="133"/>
                    <a:pt x="134" y="160"/>
                    <a:pt x="101" y="160"/>
                  </a:cubicBezTo>
                  <a:cubicBezTo>
                    <a:pt x="67" y="160"/>
                    <a:pt x="40" y="133"/>
                    <a:pt x="40" y="100"/>
                  </a:cubicBezTo>
                  <a:cubicBezTo>
                    <a:pt x="40" y="66"/>
                    <a:pt x="67" y="39"/>
                    <a:pt x="101" y="39"/>
                  </a:cubicBezTo>
                  <a:close/>
                  <a:moveTo>
                    <a:pt x="30" y="148"/>
                  </a:moveTo>
                  <a:cubicBezTo>
                    <a:pt x="23" y="152"/>
                    <a:pt x="15" y="152"/>
                    <a:pt x="13" y="149"/>
                  </a:cubicBezTo>
                  <a:cubicBezTo>
                    <a:pt x="11" y="145"/>
                    <a:pt x="15" y="139"/>
                    <a:pt x="22" y="134"/>
                  </a:cubicBezTo>
                  <a:cubicBezTo>
                    <a:pt x="29" y="130"/>
                    <a:pt x="37" y="130"/>
                    <a:pt x="39" y="134"/>
                  </a:cubicBezTo>
                  <a:cubicBezTo>
                    <a:pt x="41" y="137"/>
                    <a:pt x="37" y="144"/>
                    <a:pt x="30" y="148"/>
                  </a:cubicBezTo>
                  <a:close/>
                  <a:moveTo>
                    <a:pt x="22" y="64"/>
                  </a:moveTo>
                  <a:cubicBezTo>
                    <a:pt x="15" y="60"/>
                    <a:pt x="11" y="53"/>
                    <a:pt x="13" y="50"/>
                  </a:cubicBezTo>
                  <a:cubicBezTo>
                    <a:pt x="15" y="46"/>
                    <a:pt x="23" y="46"/>
                    <a:pt x="30" y="50"/>
                  </a:cubicBezTo>
                  <a:cubicBezTo>
                    <a:pt x="37" y="55"/>
                    <a:pt x="41" y="61"/>
                    <a:pt x="39" y="65"/>
                  </a:cubicBezTo>
                  <a:cubicBezTo>
                    <a:pt x="37" y="68"/>
                    <a:pt x="29" y="68"/>
                    <a:pt x="22" y="64"/>
                  </a:cubicBezTo>
                  <a:close/>
                  <a:moveTo>
                    <a:pt x="29" y="99"/>
                  </a:moveTo>
                  <a:cubicBezTo>
                    <a:pt x="29" y="103"/>
                    <a:pt x="23" y="107"/>
                    <a:pt x="15" y="107"/>
                  </a:cubicBezTo>
                  <a:cubicBezTo>
                    <a:pt x="6" y="107"/>
                    <a:pt x="0" y="103"/>
                    <a:pt x="0" y="99"/>
                  </a:cubicBezTo>
                  <a:cubicBezTo>
                    <a:pt x="0" y="95"/>
                    <a:pt x="6" y="91"/>
                    <a:pt x="15" y="91"/>
                  </a:cubicBezTo>
                  <a:cubicBezTo>
                    <a:pt x="23" y="91"/>
                    <a:pt x="29" y="95"/>
                    <a:pt x="29" y="99"/>
                  </a:cubicBezTo>
                  <a:close/>
                  <a:moveTo>
                    <a:pt x="64" y="159"/>
                  </a:moveTo>
                  <a:cubicBezTo>
                    <a:pt x="68" y="161"/>
                    <a:pt x="67" y="169"/>
                    <a:pt x="63" y="176"/>
                  </a:cubicBezTo>
                  <a:cubicBezTo>
                    <a:pt x="59" y="183"/>
                    <a:pt x="53" y="187"/>
                    <a:pt x="49" y="185"/>
                  </a:cubicBezTo>
                  <a:cubicBezTo>
                    <a:pt x="45" y="183"/>
                    <a:pt x="46" y="175"/>
                    <a:pt x="50" y="168"/>
                  </a:cubicBezTo>
                  <a:cubicBezTo>
                    <a:pt x="54" y="161"/>
                    <a:pt x="60" y="157"/>
                    <a:pt x="64" y="159"/>
                  </a:cubicBezTo>
                  <a:close/>
                  <a:moveTo>
                    <a:pt x="99" y="168"/>
                  </a:moveTo>
                  <a:cubicBezTo>
                    <a:pt x="103" y="168"/>
                    <a:pt x="106" y="175"/>
                    <a:pt x="106" y="183"/>
                  </a:cubicBezTo>
                  <a:cubicBezTo>
                    <a:pt x="106" y="191"/>
                    <a:pt x="103" y="198"/>
                    <a:pt x="99" y="198"/>
                  </a:cubicBezTo>
                  <a:cubicBezTo>
                    <a:pt x="94" y="198"/>
                    <a:pt x="91" y="191"/>
                    <a:pt x="91" y="183"/>
                  </a:cubicBezTo>
                  <a:cubicBezTo>
                    <a:pt x="91" y="175"/>
                    <a:pt x="94" y="168"/>
                    <a:pt x="99" y="168"/>
                  </a:cubicBezTo>
                  <a:close/>
                  <a:moveTo>
                    <a:pt x="133" y="159"/>
                  </a:moveTo>
                  <a:cubicBezTo>
                    <a:pt x="137" y="157"/>
                    <a:pt x="143" y="161"/>
                    <a:pt x="147" y="168"/>
                  </a:cubicBezTo>
                  <a:cubicBezTo>
                    <a:pt x="151" y="175"/>
                    <a:pt x="152" y="183"/>
                    <a:pt x="148" y="185"/>
                  </a:cubicBezTo>
                  <a:cubicBezTo>
                    <a:pt x="144" y="187"/>
                    <a:pt x="138" y="183"/>
                    <a:pt x="134" y="176"/>
                  </a:cubicBezTo>
                  <a:cubicBezTo>
                    <a:pt x="130" y="169"/>
                    <a:pt x="129" y="161"/>
                    <a:pt x="133" y="159"/>
                  </a:cubicBezTo>
                  <a:close/>
                  <a:moveTo>
                    <a:pt x="175" y="134"/>
                  </a:moveTo>
                  <a:cubicBezTo>
                    <a:pt x="182" y="139"/>
                    <a:pt x="186" y="145"/>
                    <a:pt x="184" y="149"/>
                  </a:cubicBezTo>
                  <a:cubicBezTo>
                    <a:pt x="182" y="152"/>
                    <a:pt x="175" y="152"/>
                    <a:pt x="167" y="148"/>
                  </a:cubicBezTo>
                  <a:cubicBezTo>
                    <a:pt x="160" y="144"/>
                    <a:pt x="156" y="137"/>
                    <a:pt x="158" y="134"/>
                  </a:cubicBezTo>
                  <a:cubicBezTo>
                    <a:pt x="161" y="130"/>
                    <a:pt x="168" y="130"/>
                    <a:pt x="175" y="134"/>
                  </a:cubicBezTo>
                  <a:close/>
                </a:path>
              </a:pathLst>
            </a:custGeom>
            <a:gradFill>
              <a:gsLst>
                <a:gs pos="0">
                  <a:srgbClr val="FFFF00"/>
                </a:gs>
                <a:gs pos="100000">
                  <a:srgbClr val="FFC000"/>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16" name="TextBox 61">
              <a:extLst>
                <a:ext uri="{FF2B5EF4-FFF2-40B4-BE49-F238E27FC236}">
                  <a16:creationId xmlns:a16="http://schemas.microsoft.com/office/drawing/2014/main" id="{DCABDA16-5AA8-4A1D-A6D5-1CBFA6EEA0D6}"/>
                </a:ext>
              </a:extLst>
            </p:cNvPr>
            <p:cNvSpPr txBox="1"/>
            <p:nvPr/>
          </p:nvSpPr>
          <p:spPr>
            <a:xfrm>
              <a:off x="2431585" y="4049480"/>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班组</a:t>
              </a:r>
            </a:p>
          </p:txBody>
        </p:sp>
        <p:sp>
          <p:nvSpPr>
            <p:cNvPr id="17" name="TextBox 61">
              <a:extLst>
                <a:ext uri="{FF2B5EF4-FFF2-40B4-BE49-F238E27FC236}">
                  <a16:creationId xmlns:a16="http://schemas.microsoft.com/office/drawing/2014/main" id="{5FFEB9AF-97F7-43FD-BC8D-2F47851C4720}"/>
                </a:ext>
              </a:extLst>
            </p:cNvPr>
            <p:cNvSpPr txBox="1"/>
            <p:nvPr/>
          </p:nvSpPr>
          <p:spPr>
            <a:xfrm>
              <a:off x="5546214" y="4005514"/>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班次</a:t>
              </a:r>
            </a:p>
          </p:txBody>
        </p:sp>
        <p:sp>
          <p:nvSpPr>
            <p:cNvPr id="18" name="TextBox 61">
              <a:extLst>
                <a:ext uri="{FF2B5EF4-FFF2-40B4-BE49-F238E27FC236}">
                  <a16:creationId xmlns:a16="http://schemas.microsoft.com/office/drawing/2014/main" id="{162E4534-4301-4924-AEA9-4A8B51C15A50}"/>
                </a:ext>
              </a:extLst>
            </p:cNvPr>
            <p:cNvSpPr txBox="1"/>
            <p:nvPr/>
          </p:nvSpPr>
          <p:spPr>
            <a:xfrm>
              <a:off x="11464183" y="4101467"/>
              <a:ext cx="3910049"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排班日历</a:t>
              </a:r>
            </a:p>
          </p:txBody>
        </p:sp>
        <p:sp>
          <p:nvSpPr>
            <p:cNvPr id="19" name="椭圆 18">
              <a:extLst>
                <a:ext uri="{FF2B5EF4-FFF2-40B4-BE49-F238E27FC236}">
                  <a16:creationId xmlns:a16="http://schemas.microsoft.com/office/drawing/2014/main" id="{4BDA2F2A-8401-4695-9713-B36D4E951CF3}"/>
                </a:ext>
              </a:extLst>
            </p:cNvPr>
            <p:cNvSpPr/>
            <p:nvPr/>
          </p:nvSpPr>
          <p:spPr>
            <a:xfrm>
              <a:off x="2898205" y="4214519"/>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0" name="椭圆 19">
              <a:extLst>
                <a:ext uri="{FF2B5EF4-FFF2-40B4-BE49-F238E27FC236}">
                  <a16:creationId xmlns:a16="http://schemas.microsoft.com/office/drawing/2014/main" id="{16D925E6-7D45-4D83-82A1-4A80CD1FBBEF}"/>
                </a:ext>
              </a:extLst>
            </p:cNvPr>
            <p:cNvSpPr/>
            <p:nvPr/>
          </p:nvSpPr>
          <p:spPr>
            <a:xfrm>
              <a:off x="6063460" y="4191401"/>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21" name="椭圆 20">
              <a:extLst>
                <a:ext uri="{FF2B5EF4-FFF2-40B4-BE49-F238E27FC236}">
                  <a16:creationId xmlns:a16="http://schemas.microsoft.com/office/drawing/2014/main" id="{1F25D022-A8A6-4FF4-ABCB-C43D91264983}"/>
                </a:ext>
              </a:extLst>
            </p:cNvPr>
            <p:cNvSpPr/>
            <p:nvPr/>
          </p:nvSpPr>
          <p:spPr>
            <a:xfrm>
              <a:off x="12097027" y="4283430"/>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grpSp>
          <p:nvGrpSpPr>
            <p:cNvPr id="22" name="组合 21">
              <a:extLst>
                <a:ext uri="{FF2B5EF4-FFF2-40B4-BE49-F238E27FC236}">
                  <a16:creationId xmlns:a16="http://schemas.microsoft.com/office/drawing/2014/main" id="{527C39CB-3FBA-4D45-BE7A-5473D16E99A6}"/>
                </a:ext>
              </a:extLst>
            </p:cNvPr>
            <p:cNvGrpSpPr/>
            <p:nvPr/>
          </p:nvGrpSpPr>
          <p:grpSpPr>
            <a:xfrm>
              <a:off x="2825108" y="5274619"/>
              <a:ext cx="1383960" cy="1497086"/>
              <a:chOff x="-5584755" y="3304732"/>
              <a:chExt cx="3825202" cy="3825196"/>
            </a:xfrm>
          </p:grpSpPr>
          <p:grpSp>
            <p:nvGrpSpPr>
              <p:cNvPr id="23" name="组合 22">
                <a:extLst>
                  <a:ext uri="{FF2B5EF4-FFF2-40B4-BE49-F238E27FC236}">
                    <a16:creationId xmlns:a16="http://schemas.microsoft.com/office/drawing/2014/main" id="{F35AA139-9FF1-49FD-8596-CF968B45E8F3}"/>
                  </a:ext>
                </a:extLst>
              </p:cNvPr>
              <p:cNvGrpSpPr/>
              <p:nvPr/>
            </p:nvGrpSpPr>
            <p:grpSpPr>
              <a:xfrm>
                <a:off x="-5468593" y="3948399"/>
                <a:ext cx="3544780" cy="2455163"/>
                <a:chOff x="7306125" y="56510"/>
                <a:chExt cx="1431608" cy="991551"/>
              </a:xfrm>
              <a:gradFill>
                <a:gsLst>
                  <a:gs pos="0">
                    <a:schemeClr val="tx1"/>
                  </a:gs>
                  <a:gs pos="100000">
                    <a:schemeClr val="bg1">
                      <a:lumMod val="75000"/>
                    </a:schemeClr>
                  </a:gs>
                </a:gsLst>
                <a:lin ang="5400000" scaled="1"/>
              </a:gradFill>
            </p:grpSpPr>
            <p:sp>
              <p:nvSpPr>
                <p:cNvPr id="25" name="Freeform 899">
                  <a:extLst>
                    <a:ext uri="{FF2B5EF4-FFF2-40B4-BE49-F238E27FC236}">
                      <a16:creationId xmlns:a16="http://schemas.microsoft.com/office/drawing/2014/main" id="{B08B5978-EE57-4504-8677-6829AB4D11E3}"/>
                    </a:ext>
                  </a:extLst>
                </p:cNvPr>
                <p:cNvSpPr>
                  <a:spLocks noEditPoints="1"/>
                </p:cNvSpPr>
                <p:nvPr/>
              </p:nvSpPr>
              <p:spPr bwMode="auto">
                <a:xfrm>
                  <a:off x="7306125" y="265109"/>
                  <a:ext cx="1431608" cy="71723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6" name="Freeform 900">
                  <a:extLst>
                    <a:ext uri="{FF2B5EF4-FFF2-40B4-BE49-F238E27FC236}">
                      <a16:creationId xmlns:a16="http://schemas.microsoft.com/office/drawing/2014/main" id="{88A98CC6-6E17-43AE-9251-7DFD7F7E0034}"/>
                    </a:ext>
                  </a:extLst>
                </p:cNvPr>
                <p:cNvSpPr>
                  <a:spLocks/>
                </p:cNvSpPr>
                <p:nvPr/>
              </p:nvSpPr>
              <p:spPr bwMode="auto">
                <a:xfrm>
                  <a:off x="7514721" y="56510"/>
                  <a:ext cx="1014413" cy="991551"/>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grpSp>
          <p:sp>
            <p:nvSpPr>
              <p:cNvPr id="24" name="矩形 23">
                <a:extLst>
                  <a:ext uri="{FF2B5EF4-FFF2-40B4-BE49-F238E27FC236}">
                    <a16:creationId xmlns:a16="http://schemas.microsoft.com/office/drawing/2014/main" id="{8C9495D3-8946-4DDA-8F6A-AD67A56F0C8C}"/>
                  </a:ext>
                </a:extLst>
              </p:cNvPr>
              <p:cNvSpPr/>
              <p:nvPr/>
            </p:nvSpPr>
            <p:spPr>
              <a:xfrm>
                <a:off x="-5584755" y="3304732"/>
                <a:ext cx="3825202" cy="3825196"/>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27" name="组合 26">
              <a:extLst>
                <a:ext uri="{FF2B5EF4-FFF2-40B4-BE49-F238E27FC236}">
                  <a16:creationId xmlns:a16="http://schemas.microsoft.com/office/drawing/2014/main" id="{647AD1DA-A471-4132-AD7F-39C609D33B92}"/>
                </a:ext>
              </a:extLst>
            </p:cNvPr>
            <p:cNvGrpSpPr/>
            <p:nvPr/>
          </p:nvGrpSpPr>
          <p:grpSpPr>
            <a:xfrm>
              <a:off x="2825107" y="7506866"/>
              <a:ext cx="1383960" cy="1370308"/>
              <a:chOff x="-5542528" y="8295813"/>
              <a:chExt cx="3825201" cy="3825205"/>
            </a:xfrm>
          </p:grpSpPr>
          <p:sp>
            <p:nvSpPr>
              <p:cNvPr id="28" name="Freeform 898">
                <a:extLst>
                  <a:ext uri="{FF2B5EF4-FFF2-40B4-BE49-F238E27FC236}">
                    <a16:creationId xmlns:a16="http://schemas.microsoft.com/office/drawing/2014/main" id="{DAC7536A-7DCF-4E30-A1F9-FF4E64B9304C}"/>
                  </a:ext>
                </a:extLst>
              </p:cNvPr>
              <p:cNvSpPr>
                <a:spLocks noEditPoints="1"/>
              </p:cNvSpPr>
              <p:nvPr/>
            </p:nvSpPr>
            <p:spPr bwMode="auto">
              <a:xfrm>
                <a:off x="-5369253" y="9026286"/>
                <a:ext cx="3584441" cy="2464302"/>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gradFill>
                <a:gsLst>
                  <a:gs pos="0">
                    <a:schemeClr val="tx1"/>
                  </a:gs>
                  <a:gs pos="100000">
                    <a:schemeClr val="bg1">
                      <a:lumMod val="75000"/>
                    </a:schemeClr>
                  </a:gs>
                </a:gsLst>
                <a:lin ang="5400000" scaled="1"/>
              </a:gradFill>
              <a:ln>
                <a:noFill/>
              </a:ln>
              <a:effectLst/>
            </p:spPr>
            <p:txBody>
              <a:bodyPr vert="horz" wrap="square" lIns="183288" tIns="91644" rIns="183288" bIns="91644" numCol="1" anchor="t" anchorCtr="0" compatLnSpc="1">
                <a:prstTxWarp prst="textNoShape">
                  <a:avLst/>
                </a:prstTxWarp>
              </a:bodyPr>
              <a:lstStyle/>
              <a:p>
                <a:endParaRPr lang="zh-CN" altLang="en-US" sz="1804"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9" name="矩形 28">
                <a:extLst>
                  <a:ext uri="{FF2B5EF4-FFF2-40B4-BE49-F238E27FC236}">
                    <a16:creationId xmlns:a16="http://schemas.microsoft.com/office/drawing/2014/main" id="{9ADED4AB-48B8-4795-A34F-A96C1323ECC2}"/>
                  </a:ext>
                </a:extLst>
              </p:cNvPr>
              <p:cNvSpPr/>
              <p:nvPr/>
            </p:nvSpPr>
            <p:spPr>
              <a:xfrm>
                <a:off x="-5542528" y="8295813"/>
                <a:ext cx="3825201" cy="3825205"/>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grpSp>
          <p:nvGrpSpPr>
            <p:cNvPr id="30" name="组合 29">
              <a:extLst>
                <a:ext uri="{FF2B5EF4-FFF2-40B4-BE49-F238E27FC236}">
                  <a16:creationId xmlns:a16="http://schemas.microsoft.com/office/drawing/2014/main" id="{49968F73-92A3-4469-BC3D-630D4CBCCD18}"/>
                </a:ext>
              </a:extLst>
            </p:cNvPr>
            <p:cNvGrpSpPr/>
            <p:nvPr/>
          </p:nvGrpSpPr>
          <p:grpSpPr>
            <a:xfrm>
              <a:off x="2825107" y="9873145"/>
              <a:ext cx="1383961" cy="1222330"/>
              <a:chOff x="-5501646" y="13997170"/>
              <a:chExt cx="3825197" cy="3825199"/>
            </a:xfrm>
          </p:grpSpPr>
          <p:grpSp>
            <p:nvGrpSpPr>
              <p:cNvPr id="31" name="组合 30">
                <a:extLst>
                  <a:ext uri="{FF2B5EF4-FFF2-40B4-BE49-F238E27FC236}">
                    <a16:creationId xmlns:a16="http://schemas.microsoft.com/office/drawing/2014/main" id="{EE284E63-3A37-43A5-ADAC-BC640F3298B3}"/>
                  </a:ext>
                </a:extLst>
              </p:cNvPr>
              <p:cNvGrpSpPr/>
              <p:nvPr/>
            </p:nvGrpSpPr>
            <p:grpSpPr>
              <a:xfrm>
                <a:off x="-5385499" y="14403390"/>
                <a:ext cx="3608348" cy="2511035"/>
                <a:chOff x="5138639" y="5805557"/>
                <a:chExt cx="1540193" cy="905837"/>
              </a:xfrm>
              <a:gradFill>
                <a:gsLst>
                  <a:gs pos="0">
                    <a:schemeClr val="tx1"/>
                  </a:gs>
                  <a:gs pos="100000">
                    <a:schemeClr val="bg1">
                      <a:lumMod val="75000"/>
                    </a:schemeClr>
                  </a:gs>
                </a:gsLst>
                <a:lin ang="5400000" scaled="1"/>
              </a:gradFill>
            </p:grpSpPr>
            <p:sp>
              <p:nvSpPr>
                <p:cNvPr id="33" name="Freeform 54">
                  <a:extLst>
                    <a:ext uri="{FF2B5EF4-FFF2-40B4-BE49-F238E27FC236}">
                      <a16:creationId xmlns:a16="http://schemas.microsoft.com/office/drawing/2014/main" id="{15BEDF37-138A-455A-9A1C-175B9D84A4DB}"/>
                    </a:ext>
                  </a:extLst>
                </p:cNvPr>
                <p:cNvSpPr>
                  <a:spLocks/>
                </p:cNvSpPr>
                <p:nvPr/>
              </p:nvSpPr>
              <p:spPr bwMode="auto">
                <a:xfrm>
                  <a:off x="5538688" y="5805557"/>
                  <a:ext cx="771523" cy="897259"/>
                </a:xfrm>
                <a:custGeom>
                  <a:avLst/>
                  <a:gdLst>
                    <a:gd name="T0" fmla="*/ 0 w 190"/>
                    <a:gd name="T1" fmla="*/ 221 h 221"/>
                    <a:gd name="T2" fmla="*/ 190 w 190"/>
                    <a:gd name="T3" fmla="*/ 221 h 221"/>
                    <a:gd name="T4" fmla="*/ 129 w 190"/>
                    <a:gd name="T5" fmla="*/ 100 h 221"/>
                    <a:gd name="T6" fmla="*/ 151 w 190"/>
                    <a:gd name="T7" fmla="*/ 56 h 221"/>
                    <a:gd name="T8" fmla="*/ 95 w 190"/>
                    <a:gd name="T9" fmla="*/ 0 h 221"/>
                    <a:gd name="T10" fmla="*/ 38 w 190"/>
                    <a:gd name="T11" fmla="*/ 57 h 221"/>
                    <a:gd name="T12" fmla="*/ 61 w 190"/>
                    <a:gd name="T13" fmla="*/ 100 h 221"/>
                    <a:gd name="T14" fmla="*/ 0 w 190"/>
                    <a:gd name="T15" fmla="*/ 22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21">
                      <a:moveTo>
                        <a:pt x="0" y="221"/>
                      </a:moveTo>
                      <a:cubicBezTo>
                        <a:pt x="190" y="221"/>
                        <a:pt x="190" y="221"/>
                        <a:pt x="190" y="221"/>
                      </a:cubicBezTo>
                      <a:cubicBezTo>
                        <a:pt x="190" y="172"/>
                        <a:pt x="165" y="119"/>
                        <a:pt x="129" y="100"/>
                      </a:cubicBezTo>
                      <a:cubicBezTo>
                        <a:pt x="143" y="90"/>
                        <a:pt x="151" y="75"/>
                        <a:pt x="151" y="56"/>
                      </a:cubicBezTo>
                      <a:cubicBezTo>
                        <a:pt x="151" y="25"/>
                        <a:pt x="126" y="0"/>
                        <a:pt x="95" y="0"/>
                      </a:cubicBezTo>
                      <a:cubicBezTo>
                        <a:pt x="64" y="0"/>
                        <a:pt x="38" y="26"/>
                        <a:pt x="38" y="57"/>
                      </a:cubicBezTo>
                      <a:cubicBezTo>
                        <a:pt x="38" y="75"/>
                        <a:pt x="47" y="90"/>
                        <a:pt x="61" y="100"/>
                      </a:cubicBezTo>
                      <a:cubicBezTo>
                        <a:pt x="25" y="119"/>
                        <a:pt x="0" y="172"/>
                        <a:pt x="0" y="22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4" name="Freeform 56">
                  <a:extLst>
                    <a:ext uri="{FF2B5EF4-FFF2-40B4-BE49-F238E27FC236}">
                      <a16:creationId xmlns:a16="http://schemas.microsoft.com/office/drawing/2014/main" id="{BA969EC0-C566-4CF3-8CFE-D1786F718EC1}"/>
                    </a:ext>
                  </a:extLst>
                </p:cNvPr>
                <p:cNvSpPr>
                  <a:spLocks/>
                </p:cNvSpPr>
                <p:nvPr/>
              </p:nvSpPr>
              <p:spPr bwMode="auto">
                <a:xfrm>
                  <a:off x="6244493" y="6062741"/>
                  <a:ext cx="434339" cy="648653"/>
                </a:xfrm>
                <a:custGeom>
                  <a:avLst/>
                  <a:gdLst>
                    <a:gd name="T0" fmla="*/ 64 w 107"/>
                    <a:gd name="T1" fmla="*/ 72 h 160"/>
                    <a:gd name="T2" fmla="*/ 80 w 107"/>
                    <a:gd name="T3" fmla="*/ 40 h 160"/>
                    <a:gd name="T4" fmla="*/ 40 w 107"/>
                    <a:gd name="T5" fmla="*/ 0 h 160"/>
                    <a:gd name="T6" fmla="*/ 0 w 107"/>
                    <a:gd name="T7" fmla="*/ 40 h 160"/>
                    <a:gd name="T8" fmla="*/ 16 w 107"/>
                    <a:gd name="T9" fmla="*/ 71 h 160"/>
                    <a:gd name="T10" fmla="*/ 7 w 107"/>
                    <a:gd name="T11" fmla="*/ 79 h 160"/>
                    <a:gd name="T12" fmla="*/ 28 w 107"/>
                    <a:gd name="T13" fmla="*/ 160 h 160"/>
                    <a:gd name="T14" fmla="*/ 107 w 107"/>
                    <a:gd name="T15" fmla="*/ 160 h 160"/>
                    <a:gd name="T16" fmla="*/ 64 w 107"/>
                    <a:gd name="T1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64" y="72"/>
                      </a:moveTo>
                      <a:cubicBezTo>
                        <a:pt x="74" y="65"/>
                        <a:pt x="80" y="53"/>
                        <a:pt x="80" y="40"/>
                      </a:cubicBezTo>
                      <a:cubicBezTo>
                        <a:pt x="80" y="18"/>
                        <a:pt x="62" y="0"/>
                        <a:pt x="40" y="0"/>
                      </a:cubicBezTo>
                      <a:cubicBezTo>
                        <a:pt x="18" y="0"/>
                        <a:pt x="0" y="18"/>
                        <a:pt x="0" y="40"/>
                      </a:cubicBezTo>
                      <a:cubicBezTo>
                        <a:pt x="0" y="53"/>
                        <a:pt x="6" y="63"/>
                        <a:pt x="16" y="71"/>
                      </a:cubicBezTo>
                      <a:cubicBezTo>
                        <a:pt x="13" y="72"/>
                        <a:pt x="10" y="76"/>
                        <a:pt x="7" y="79"/>
                      </a:cubicBezTo>
                      <a:cubicBezTo>
                        <a:pt x="20" y="102"/>
                        <a:pt x="28" y="136"/>
                        <a:pt x="28" y="160"/>
                      </a:cubicBezTo>
                      <a:cubicBezTo>
                        <a:pt x="107" y="160"/>
                        <a:pt x="107" y="160"/>
                        <a:pt x="107" y="160"/>
                      </a:cubicBezTo>
                      <a:cubicBezTo>
                        <a:pt x="107" y="121"/>
                        <a:pt x="89" y="86"/>
                        <a:pt x="64" y="72"/>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sp>
              <p:nvSpPr>
                <p:cNvPr id="35" name="Freeform 57">
                  <a:extLst>
                    <a:ext uri="{FF2B5EF4-FFF2-40B4-BE49-F238E27FC236}">
                      <a16:creationId xmlns:a16="http://schemas.microsoft.com/office/drawing/2014/main" id="{A83695EE-4136-4322-8D62-B3470AB03142}"/>
                    </a:ext>
                  </a:extLst>
                </p:cNvPr>
                <p:cNvSpPr>
                  <a:spLocks/>
                </p:cNvSpPr>
                <p:nvPr/>
              </p:nvSpPr>
              <p:spPr bwMode="auto">
                <a:xfrm>
                  <a:off x="5138639" y="6062739"/>
                  <a:ext cx="434339" cy="648654"/>
                </a:xfrm>
                <a:custGeom>
                  <a:avLst/>
                  <a:gdLst>
                    <a:gd name="T0" fmla="*/ 91 w 107"/>
                    <a:gd name="T1" fmla="*/ 71 h 160"/>
                    <a:gd name="T2" fmla="*/ 107 w 107"/>
                    <a:gd name="T3" fmla="*/ 39 h 160"/>
                    <a:gd name="T4" fmla="*/ 67 w 107"/>
                    <a:gd name="T5" fmla="*/ 0 h 160"/>
                    <a:gd name="T6" fmla="*/ 27 w 107"/>
                    <a:gd name="T7" fmla="*/ 40 h 160"/>
                    <a:gd name="T8" fmla="*/ 43 w 107"/>
                    <a:gd name="T9" fmla="*/ 72 h 160"/>
                    <a:gd name="T10" fmla="*/ 0 w 107"/>
                    <a:gd name="T11" fmla="*/ 160 h 160"/>
                    <a:gd name="T12" fmla="*/ 86 w 107"/>
                    <a:gd name="T13" fmla="*/ 160 h 160"/>
                    <a:gd name="T14" fmla="*/ 105 w 107"/>
                    <a:gd name="T15" fmla="*/ 82 h 160"/>
                    <a:gd name="T16" fmla="*/ 91 w 107"/>
                    <a:gd name="T17" fmla="*/ 7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91" y="71"/>
                      </a:moveTo>
                      <a:cubicBezTo>
                        <a:pt x="101" y="63"/>
                        <a:pt x="107" y="52"/>
                        <a:pt x="107" y="39"/>
                      </a:cubicBezTo>
                      <a:cubicBezTo>
                        <a:pt x="107" y="17"/>
                        <a:pt x="89" y="0"/>
                        <a:pt x="67" y="0"/>
                      </a:cubicBezTo>
                      <a:cubicBezTo>
                        <a:pt x="45" y="0"/>
                        <a:pt x="27" y="18"/>
                        <a:pt x="27" y="40"/>
                      </a:cubicBezTo>
                      <a:cubicBezTo>
                        <a:pt x="27" y="53"/>
                        <a:pt x="33" y="65"/>
                        <a:pt x="43" y="72"/>
                      </a:cubicBezTo>
                      <a:cubicBezTo>
                        <a:pt x="18" y="86"/>
                        <a:pt x="0" y="121"/>
                        <a:pt x="0" y="160"/>
                      </a:cubicBezTo>
                      <a:cubicBezTo>
                        <a:pt x="86" y="160"/>
                        <a:pt x="86" y="160"/>
                        <a:pt x="86" y="160"/>
                      </a:cubicBezTo>
                      <a:cubicBezTo>
                        <a:pt x="86" y="136"/>
                        <a:pt x="93" y="105"/>
                        <a:pt x="105" y="82"/>
                      </a:cubicBezTo>
                      <a:cubicBezTo>
                        <a:pt x="101" y="78"/>
                        <a:pt x="96" y="73"/>
                        <a:pt x="91" y="71"/>
                      </a:cubicBezTo>
                      <a:close/>
                    </a:path>
                  </a:pathLst>
                </a:custGeom>
                <a:grpFill/>
                <a:ln>
                  <a:noFill/>
                </a:ln>
                <a:effectLst/>
              </p:spPr>
              <p:txBody>
                <a:bodyPr vert="horz" wrap="square" lIns="183288" tIns="91644" rIns="183288" bIns="91644" numCol="1" anchor="t" anchorCtr="0" compatLnSpc="1">
                  <a:prstTxWarp prst="textNoShape">
                    <a:avLst/>
                  </a:prstTxWarp>
                </a:bodyPr>
                <a:lstStyle/>
                <a:p>
                  <a:endParaRPr lang="zh-CN" altLang="en-US" sz="1804" b="1">
                    <a:latin typeface="微软雅黑 Light" panose="020B0502040204020203" pitchFamily="34" charset="-122"/>
                    <a:ea typeface="微软雅黑 Light" panose="020B0502040204020203" pitchFamily="34" charset="-122"/>
                  </a:endParaRPr>
                </a:p>
              </p:txBody>
            </p:sp>
          </p:grpSp>
          <p:sp>
            <p:nvSpPr>
              <p:cNvPr id="32" name="矩形 31">
                <a:extLst>
                  <a:ext uri="{FF2B5EF4-FFF2-40B4-BE49-F238E27FC236}">
                    <a16:creationId xmlns:a16="http://schemas.microsoft.com/office/drawing/2014/main" id="{7766109E-01A0-4B62-9DBB-861F94147166}"/>
                  </a:ext>
                </a:extLst>
              </p:cNvPr>
              <p:cNvSpPr/>
              <p:nvPr/>
            </p:nvSpPr>
            <p:spPr>
              <a:xfrm>
                <a:off x="-5501646" y="13997170"/>
                <a:ext cx="3825197" cy="3825199"/>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dirty="0">
                  <a:latin typeface="微软雅黑 Light" panose="020B0502040204020203" pitchFamily="34" charset="-122"/>
                  <a:ea typeface="微软雅黑 Light" panose="020B0502040204020203" pitchFamily="34" charset="-122"/>
                </a:endParaRPr>
              </a:p>
            </p:txBody>
          </p:sp>
        </p:grpSp>
        <p:cxnSp>
          <p:nvCxnSpPr>
            <p:cNvPr id="36" name="直接连接符 35">
              <a:extLst>
                <a:ext uri="{FF2B5EF4-FFF2-40B4-BE49-F238E27FC236}">
                  <a16:creationId xmlns:a16="http://schemas.microsoft.com/office/drawing/2014/main" id="{D99957BC-D764-4EBC-8EFA-D92B23BAEEE0}"/>
                </a:ext>
              </a:extLst>
            </p:cNvPr>
            <p:cNvCxnSpPr/>
            <p:nvPr/>
          </p:nvCxnSpPr>
          <p:spPr>
            <a:xfrm>
              <a:off x="4519155" y="5690077"/>
              <a:ext cx="0" cy="4496741"/>
            </a:xfrm>
            <a:prstGeom prst="line">
              <a:avLst/>
            </a:prstGeom>
            <a:ln w="11430">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4CC1EEEE-511F-479E-9DAC-D3BBB40780DE}"/>
                </a:ext>
              </a:extLst>
            </p:cNvPr>
            <p:cNvGrpSpPr/>
            <p:nvPr/>
          </p:nvGrpSpPr>
          <p:grpSpPr>
            <a:xfrm>
              <a:off x="4717187" y="7641450"/>
              <a:ext cx="4311380" cy="806546"/>
              <a:chOff x="-6303993" y="9341653"/>
              <a:chExt cx="14216476" cy="2177911"/>
            </a:xfrm>
          </p:grpSpPr>
          <p:cxnSp>
            <p:nvCxnSpPr>
              <p:cNvPr id="38" name="直接连接符 37">
                <a:extLst>
                  <a:ext uri="{FF2B5EF4-FFF2-40B4-BE49-F238E27FC236}">
                    <a16:creationId xmlns:a16="http://schemas.microsoft.com/office/drawing/2014/main" id="{B39FC0DB-75A0-4745-B9F3-04B576561C6E}"/>
                  </a:ext>
                </a:extLst>
              </p:cNvPr>
              <p:cNvCxnSpPr>
                <a:cxnSpLocks/>
              </p:cNvCxnSpPr>
              <p:nvPr/>
            </p:nvCxnSpPr>
            <p:spPr>
              <a:xfrm>
                <a:off x="-6303993" y="9341653"/>
                <a:ext cx="14119491" cy="0"/>
              </a:xfrm>
              <a:prstGeom prst="line">
                <a:avLst/>
              </a:prstGeom>
              <a:ln w="11430">
                <a:solidFill>
                  <a:srgbClr val="2E75B6"/>
                </a:solidFill>
                <a:headEnd w="lg" len="lg"/>
                <a:tailEnd type="triangle"/>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B7B394A-12AC-4559-8616-E9FF6326D5D2}"/>
                  </a:ext>
                </a:extLst>
              </p:cNvPr>
              <p:cNvCxnSpPr>
                <a:cxnSpLocks/>
              </p:cNvCxnSpPr>
              <p:nvPr/>
            </p:nvCxnSpPr>
            <p:spPr>
              <a:xfrm>
                <a:off x="-6303969" y="11519564"/>
                <a:ext cx="14216452" cy="0"/>
              </a:xfrm>
              <a:prstGeom prst="line">
                <a:avLst/>
              </a:prstGeom>
              <a:ln w="11430">
                <a:solidFill>
                  <a:srgbClr val="FFC000"/>
                </a:solidFill>
                <a:headEnd w="lg" len="lg"/>
                <a:tailEnd type="triangle"/>
              </a:ln>
              <a:effectLst/>
            </p:spPr>
            <p:style>
              <a:lnRef idx="1">
                <a:schemeClr val="accent1"/>
              </a:lnRef>
              <a:fillRef idx="0">
                <a:schemeClr val="accent1"/>
              </a:fillRef>
              <a:effectRef idx="0">
                <a:schemeClr val="accent1"/>
              </a:effectRef>
              <a:fontRef idx="minor">
                <a:schemeClr val="tx1"/>
              </a:fontRef>
            </p:style>
          </p:cxnSp>
        </p:grpSp>
        <p:sp>
          <p:nvSpPr>
            <p:cNvPr id="40" name="矩形 39">
              <a:extLst>
                <a:ext uri="{FF2B5EF4-FFF2-40B4-BE49-F238E27FC236}">
                  <a16:creationId xmlns:a16="http://schemas.microsoft.com/office/drawing/2014/main" id="{C3A01D68-6612-427E-BCB2-D7D28739299F}"/>
                </a:ext>
              </a:extLst>
            </p:cNvPr>
            <p:cNvSpPr/>
            <p:nvPr/>
          </p:nvSpPr>
          <p:spPr>
            <a:xfrm>
              <a:off x="9209355" y="7357471"/>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sp>
          <p:nvSpPr>
            <p:cNvPr id="41" name="矩形 40">
              <a:extLst>
                <a:ext uri="{FF2B5EF4-FFF2-40B4-BE49-F238E27FC236}">
                  <a16:creationId xmlns:a16="http://schemas.microsoft.com/office/drawing/2014/main" id="{DB531DE9-5504-4DF8-82DE-C49A3C59BCB4}"/>
                </a:ext>
              </a:extLst>
            </p:cNvPr>
            <p:cNvSpPr/>
            <p:nvPr/>
          </p:nvSpPr>
          <p:spPr>
            <a:xfrm>
              <a:off x="9209355" y="8169412"/>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4" b="1">
                <a:latin typeface="微软雅黑 Light" panose="020B0502040204020203" pitchFamily="34" charset="-122"/>
                <a:ea typeface="微软雅黑 Light" panose="020B0502040204020203" pitchFamily="34" charset="-122"/>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2901" y="5690077"/>
              <a:ext cx="9705975"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 name="文本框 38">
            <a:extLst>
              <a:ext uri="{FF2B5EF4-FFF2-40B4-BE49-F238E27FC236}">
                <a16:creationId xmlns:a16="http://schemas.microsoft.com/office/drawing/2014/main" id="{046D071D-6179-48E3-B655-B9669428383E}"/>
              </a:ext>
            </a:extLst>
          </p:cNvPr>
          <p:cNvSpPr txBox="1"/>
          <p:nvPr/>
        </p:nvSpPr>
        <p:spPr>
          <a:xfrm>
            <a:off x="769188" y="4152623"/>
            <a:ext cx="6305481" cy="4616648"/>
          </a:xfrm>
          <a:prstGeom prst="rect">
            <a:avLst/>
          </a:prstGeom>
          <a:noFill/>
          <a:ln>
            <a:noFill/>
          </a:ln>
        </p:spPr>
        <p:txBody>
          <a:bodyPr wrap="square" rtlCol="0">
            <a:spAutoFit/>
          </a:bodyPr>
          <a:lstStyle>
            <a:defPPr>
              <a:defRPr lang="zh-CN"/>
            </a:defPPr>
            <a:lvl1pPr>
              <a:lnSpc>
                <a:spcPct val="150000"/>
              </a:lnSpc>
              <a:defRPr sz="4000" b="1"/>
            </a:lvl1pPr>
          </a:lstStyle>
          <a:p>
            <a:pPr marL="190927" indent="-190927">
              <a:buFont typeface="Arial" panose="020B0604020202020204" pitchFamily="34" charset="0"/>
              <a:buChar char="•"/>
            </a:pPr>
            <a:r>
              <a:rPr lang="zh-CN" altLang="en-US" sz="2800" b="0" dirty="0"/>
              <a:t>系统支持设置工厂常用的两班两倒、三班两倒排班方式。</a:t>
            </a:r>
            <a:endParaRPr lang="en-US" altLang="zh-CN" sz="2800" b="0" dirty="0"/>
          </a:p>
          <a:p>
            <a:pPr marL="190927" indent="-190927">
              <a:buFont typeface="Arial" panose="020B0604020202020204" pitchFamily="34" charset="0"/>
              <a:buChar char="•"/>
            </a:pPr>
            <a:r>
              <a:rPr lang="zh-CN" altLang="en-US" sz="2800" b="0" dirty="0"/>
              <a:t>可自由灵活设置每个班组的成员以及轮班周期。</a:t>
            </a:r>
            <a:endParaRPr lang="en-US" altLang="zh-CN" sz="2800" b="0" dirty="0"/>
          </a:p>
          <a:p>
            <a:pPr marL="190927" indent="-190927">
              <a:buFont typeface="Arial" panose="020B0604020202020204" pitchFamily="34" charset="0"/>
              <a:buChar char="•"/>
            </a:pPr>
            <a:r>
              <a:rPr lang="zh-CN" altLang="en-US" sz="2800" b="0" dirty="0"/>
              <a:t>可灵活设置节假日，休息日等。</a:t>
            </a:r>
            <a:endParaRPr lang="en-US" altLang="zh-CN" sz="2800" b="0" dirty="0"/>
          </a:p>
          <a:p>
            <a:pPr marL="190927" indent="-190927">
              <a:buFont typeface="Arial" panose="020B0604020202020204" pitchFamily="34" charset="0"/>
              <a:buChar char="•"/>
            </a:pPr>
            <a:r>
              <a:rPr lang="zh-CN" altLang="en-US" sz="2800" b="0" dirty="0"/>
              <a:t>系统自动根据排班情况生成排班日历，可根据需要进行调班。</a:t>
            </a:r>
          </a:p>
        </p:txBody>
      </p:sp>
    </p:spTree>
    <p:extLst>
      <p:ext uri="{BB962C8B-B14F-4D97-AF65-F5344CB8AC3E}">
        <p14:creationId xmlns:p14="http://schemas.microsoft.com/office/powerpoint/2010/main" val="1344758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质量管理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11" name="文本框 38">
            <a:extLst>
              <a:ext uri="{FF2B5EF4-FFF2-40B4-BE49-F238E27FC236}">
                <a16:creationId xmlns:a16="http://schemas.microsoft.com/office/drawing/2014/main" id="{0D0008FD-BE6C-4221-AF98-F716B4DAD63E}"/>
              </a:ext>
            </a:extLst>
          </p:cNvPr>
          <p:cNvSpPr txBox="1"/>
          <p:nvPr/>
        </p:nvSpPr>
        <p:spPr>
          <a:xfrm>
            <a:off x="2010763" y="7730788"/>
            <a:ext cx="20329601" cy="3323987"/>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dirty="0"/>
              <a:t>企业根据自身生产产品的特点，可以提前在系统中配置质检过程中需要检测的内容、检测的标准、检测的工具和方法。</a:t>
            </a:r>
            <a:endParaRPr lang="en-US" altLang="zh-CN" sz="2800" dirty="0"/>
          </a:p>
          <a:p>
            <a:r>
              <a:rPr lang="zh-CN" altLang="en-US" sz="2800" dirty="0"/>
              <a:t>质检模板是一系列质检指标的集合，针对不同类型的产品可以设置质检模板。质检模板可以设置分类，用于来料检验、首检、末检、巡检、出货检验等场景。</a:t>
            </a:r>
            <a:endParaRPr lang="en-US" altLang="zh-CN" sz="2800" dirty="0"/>
          </a:p>
          <a:p>
            <a:r>
              <a:rPr lang="zh-CN" altLang="en-US" sz="2800" dirty="0"/>
              <a:t>质检人员在检测时，可在触控屏或手机</a:t>
            </a:r>
            <a:r>
              <a:rPr lang="en-US" altLang="zh-CN" sz="2800" dirty="0"/>
              <a:t>APP</a:t>
            </a:r>
            <a:r>
              <a:rPr lang="zh-CN" altLang="en-US" sz="2800" dirty="0"/>
              <a:t>中查看每个产品对应的质检要求，并在检测完毕后录入这些检测指标的实际检测结果。</a:t>
            </a:r>
            <a:endParaRPr lang="en-US" altLang="zh-CN" sz="2800" dirty="0"/>
          </a:p>
          <a:p>
            <a:r>
              <a:rPr lang="zh-CN" altLang="en-US" sz="2800" dirty="0"/>
              <a:t>所有的检测结果将记录到系统数据库，并用于质量分析及预警。</a:t>
            </a:r>
            <a:endParaRPr lang="en-US" altLang="zh-CN" sz="2800" dirty="0"/>
          </a:p>
        </p:txBody>
      </p:sp>
      <p:pic>
        <p:nvPicPr>
          <p:cNvPr id="13" name="Picture 6" descr="E:\SNOW\MES\03设计文档\原型界面\图例\微信图片_2021081917124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99805" y="2826346"/>
            <a:ext cx="4091020" cy="2304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Administrator\Downloads\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01105" y="2549333"/>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9580715" y="5747592"/>
            <a:ext cx="2759649" cy="584775"/>
          </a:xfrm>
          <a:prstGeom prst="rect">
            <a:avLst/>
          </a:prstGeom>
          <a:noFill/>
        </p:spPr>
        <p:txBody>
          <a:bodyPr wrap="square" rtlCol="0">
            <a:spAutoFit/>
          </a:bodyPr>
          <a:lstStyle/>
          <a:p>
            <a:pPr algn="ctr"/>
            <a:r>
              <a:rPr lang="zh-CN" altLang="en-US" sz="3200" dirty="0"/>
              <a:t>质检结果</a:t>
            </a:r>
          </a:p>
        </p:txBody>
      </p:sp>
      <p:sp>
        <p:nvSpPr>
          <p:cNvPr id="19" name="TextBox 18"/>
          <p:cNvSpPr txBox="1"/>
          <p:nvPr/>
        </p:nvSpPr>
        <p:spPr>
          <a:xfrm>
            <a:off x="4266357" y="5747591"/>
            <a:ext cx="2759649" cy="584775"/>
          </a:xfrm>
          <a:prstGeom prst="rect">
            <a:avLst/>
          </a:prstGeom>
          <a:noFill/>
        </p:spPr>
        <p:txBody>
          <a:bodyPr wrap="square" rtlCol="0">
            <a:spAutoFit/>
          </a:bodyPr>
          <a:lstStyle/>
          <a:p>
            <a:pPr algn="ctr"/>
            <a:r>
              <a:rPr lang="zh-CN" altLang="en-US" sz="3200" dirty="0"/>
              <a:t>质检项目</a:t>
            </a:r>
          </a:p>
        </p:txBody>
      </p:sp>
      <p:sp>
        <p:nvSpPr>
          <p:cNvPr id="20" name="TextBox 19"/>
          <p:cNvSpPr txBox="1"/>
          <p:nvPr/>
        </p:nvSpPr>
        <p:spPr>
          <a:xfrm>
            <a:off x="11779520" y="5717258"/>
            <a:ext cx="2759649" cy="584775"/>
          </a:xfrm>
          <a:prstGeom prst="rect">
            <a:avLst/>
          </a:prstGeom>
          <a:noFill/>
        </p:spPr>
        <p:txBody>
          <a:bodyPr wrap="square" rtlCol="0">
            <a:spAutoFit/>
          </a:bodyPr>
          <a:lstStyle/>
          <a:p>
            <a:pPr algn="ctr"/>
            <a:r>
              <a:rPr lang="zh-CN" altLang="en-US" sz="3200" dirty="0"/>
              <a:t>质检模板</a:t>
            </a:r>
          </a:p>
        </p:txBody>
      </p:sp>
      <p:pic>
        <p:nvPicPr>
          <p:cNvPr id="8" name="图片 7">
            <a:extLst>
              <a:ext uri="{FF2B5EF4-FFF2-40B4-BE49-F238E27FC236}">
                <a16:creationId xmlns:a16="http://schemas.microsoft.com/office/drawing/2014/main" id="{2FD70D66-3EB9-FBAA-60DF-CC71892483CF}"/>
              </a:ext>
            </a:extLst>
          </p:cNvPr>
          <p:cNvPicPr>
            <a:picLocks noChangeAspect="1"/>
          </p:cNvPicPr>
          <p:nvPr/>
        </p:nvPicPr>
        <p:blipFill>
          <a:blip r:embed="rId4"/>
          <a:stretch>
            <a:fillRect/>
          </a:stretch>
        </p:blipFill>
        <p:spPr>
          <a:xfrm>
            <a:off x="2322141" y="2473447"/>
            <a:ext cx="6385092" cy="3181550"/>
          </a:xfrm>
          <a:prstGeom prst="rect">
            <a:avLst/>
          </a:prstGeom>
        </p:spPr>
      </p:pic>
      <p:pic>
        <p:nvPicPr>
          <p:cNvPr id="10" name="图片 9">
            <a:extLst>
              <a:ext uri="{FF2B5EF4-FFF2-40B4-BE49-F238E27FC236}">
                <a16:creationId xmlns:a16="http://schemas.microsoft.com/office/drawing/2014/main" id="{98937FC8-BCBC-2833-24F7-E26AE8C1B80C}"/>
              </a:ext>
            </a:extLst>
          </p:cNvPr>
          <p:cNvPicPr>
            <a:picLocks noChangeAspect="1"/>
          </p:cNvPicPr>
          <p:nvPr/>
        </p:nvPicPr>
        <p:blipFill>
          <a:blip r:embed="rId5"/>
          <a:stretch>
            <a:fillRect/>
          </a:stretch>
        </p:blipFill>
        <p:spPr>
          <a:xfrm>
            <a:off x="9800695" y="2473447"/>
            <a:ext cx="6717297" cy="3181550"/>
          </a:xfrm>
          <a:prstGeom prst="rect">
            <a:avLst/>
          </a:prstGeom>
        </p:spPr>
      </p:pic>
    </p:spTree>
    <p:extLst>
      <p:ext uri="{BB962C8B-B14F-4D97-AF65-F5344CB8AC3E}">
        <p14:creationId xmlns:p14="http://schemas.microsoft.com/office/powerpoint/2010/main" val="736032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仓储管理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9" name="组合 8">
            <a:extLst>
              <a:ext uri="{FF2B5EF4-FFF2-40B4-BE49-F238E27FC236}">
                <a16:creationId xmlns:a16="http://schemas.microsoft.com/office/drawing/2014/main" id="{5D99BC60-68F3-4B3B-91F8-434BDA75724A}"/>
              </a:ext>
            </a:extLst>
          </p:cNvPr>
          <p:cNvGrpSpPr/>
          <p:nvPr/>
        </p:nvGrpSpPr>
        <p:grpSpPr>
          <a:xfrm>
            <a:off x="13378658" y="3699303"/>
            <a:ext cx="3458665" cy="3041037"/>
            <a:chOff x="6213938" y="4915890"/>
            <a:chExt cx="3105867" cy="2730845"/>
          </a:xfrm>
        </p:grpSpPr>
        <p:pic>
          <p:nvPicPr>
            <p:cNvPr id="11" name="图片 10" descr="仓储区域">
              <a:extLst>
                <a:ext uri="{FF2B5EF4-FFF2-40B4-BE49-F238E27FC236}">
                  <a16:creationId xmlns:a16="http://schemas.microsoft.com/office/drawing/2014/main" id="{AA71FA92-A798-442D-9288-5221E9F2B27D}"/>
                </a:ext>
              </a:extLst>
            </p:cNvPr>
            <p:cNvPicPr>
              <a:picLocks noChangeAspect="1"/>
            </p:cNvPicPr>
            <p:nvPr/>
          </p:nvPicPr>
          <p:blipFill>
            <a:blip r:embed="rId26"/>
            <a:stretch>
              <a:fillRect/>
            </a:stretch>
          </p:blipFill>
          <p:spPr>
            <a:xfrm>
              <a:off x="6213938" y="4915890"/>
              <a:ext cx="3105867" cy="2346933"/>
            </a:xfrm>
            <a:prstGeom prst="rect">
              <a:avLst/>
            </a:prstGeom>
            <a:ln w="14288">
              <a:solidFill>
                <a:srgbClr val="2E75B6"/>
              </a:solidFill>
            </a:ln>
            <a:effectLst/>
          </p:spPr>
        </p:pic>
        <p:sp>
          <p:nvSpPr>
            <p:cNvPr id="12" name="TextBox 42">
              <a:extLst>
                <a:ext uri="{FF2B5EF4-FFF2-40B4-BE49-F238E27FC236}">
                  <a16:creationId xmlns:a16="http://schemas.microsoft.com/office/drawing/2014/main" id="{4C9AED76-7601-47CE-8698-CB7512361939}"/>
                </a:ext>
              </a:extLst>
            </p:cNvPr>
            <p:cNvSpPr txBox="1"/>
            <p:nvPr/>
          </p:nvSpPr>
          <p:spPr>
            <a:xfrm>
              <a:off x="6297117" y="7314672"/>
              <a:ext cx="2662704" cy="332063"/>
            </a:xfrm>
            <a:prstGeom prst="rect">
              <a:avLst/>
            </a:prstGeom>
            <a:noFill/>
            <a:effectLst/>
          </p:spPr>
          <p:txBody>
            <a:bodyPr wrap="square" lIns="137160" tIns="68580" rIns="137160" bIns="68580" rtlCol="0">
              <a:spAutoFit/>
            </a:bodyPr>
            <a:lstStyle>
              <a:defPPr>
                <a:defRPr lang="en-US"/>
              </a:defPPr>
              <a:lvl1pPr algn="ctr">
                <a:defRPr sz="900">
                  <a:latin typeface="微软雅黑 Light" panose="020B0502040204020203" pitchFamily="34" charset="-122"/>
                  <a:ea typeface="微软雅黑 Light" panose="020B0502040204020203" pitchFamily="34" charset="-122"/>
                </a:defRPr>
              </a:lvl1pPr>
            </a:lstStyle>
            <a:p>
              <a:r>
                <a:rPr lang="zh-CN" altLang="en-US" sz="1503" dirty="0"/>
                <a:t>库区库位</a:t>
              </a:r>
            </a:p>
          </p:txBody>
        </p:sp>
      </p:grpSp>
      <p:grpSp>
        <p:nvGrpSpPr>
          <p:cNvPr id="14" name="组合 13">
            <a:extLst>
              <a:ext uri="{FF2B5EF4-FFF2-40B4-BE49-F238E27FC236}">
                <a16:creationId xmlns:a16="http://schemas.microsoft.com/office/drawing/2014/main" id="{0E3A3788-577F-4C3F-923E-C187570EFAF2}"/>
              </a:ext>
            </a:extLst>
          </p:cNvPr>
          <p:cNvGrpSpPr/>
          <p:nvPr/>
        </p:nvGrpSpPr>
        <p:grpSpPr>
          <a:xfrm>
            <a:off x="12969900" y="7702209"/>
            <a:ext cx="4919796" cy="2878963"/>
            <a:chOff x="15122878" y="7210673"/>
            <a:chExt cx="8191638" cy="4793579"/>
          </a:xfrm>
        </p:grpSpPr>
        <p:pic>
          <p:nvPicPr>
            <p:cNvPr id="16" name="Picture 4">
              <a:extLst>
                <a:ext uri="{FF2B5EF4-FFF2-40B4-BE49-F238E27FC236}">
                  <a16:creationId xmlns:a16="http://schemas.microsoft.com/office/drawing/2014/main" id="{CDD02404-CEE2-4788-AFDD-B8DD22223A3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6265361" y="7210673"/>
              <a:ext cx="4557715" cy="3557589"/>
            </a:xfrm>
            <a:prstGeom prst="rect">
              <a:avLst/>
            </a:prstGeom>
            <a:noFill/>
            <a:ln w="14288">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7" name="Picture 5">
              <a:extLst>
                <a:ext uri="{FF2B5EF4-FFF2-40B4-BE49-F238E27FC236}">
                  <a16:creationId xmlns:a16="http://schemas.microsoft.com/office/drawing/2014/main" id="{BD29DCAA-A6A8-4D86-A3DC-23AF2C50A2E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122878" y="8409412"/>
              <a:ext cx="1797749" cy="225268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a:extLst>
                <a:ext uri="{FF2B5EF4-FFF2-40B4-BE49-F238E27FC236}">
                  <a16:creationId xmlns:a16="http://schemas.microsoft.com/office/drawing/2014/main" id="{A555FAFA-513F-451D-A307-01329FE2C4F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050094" y="7648027"/>
              <a:ext cx="1866144" cy="314297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45">
              <a:extLst>
                <a:ext uri="{FF2B5EF4-FFF2-40B4-BE49-F238E27FC236}">
                  <a16:creationId xmlns:a16="http://schemas.microsoft.com/office/drawing/2014/main" id="{A47A87BE-4271-4782-BCCB-4ECDE5F46FBD}"/>
                </a:ext>
              </a:extLst>
            </p:cNvPr>
            <p:cNvSpPr txBox="1"/>
            <p:nvPr/>
          </p:nvSpPr>
          <p:spPr>
            <a:xfrm>
              <a:off x="16265363" y="11056202"/>
              <a:ext cx="3610215" cy="948050"/>
            </a:xfrm>
            <a:prstGeom prst="rect">
              <a:avLst/>
            </a:prstGeom>
            <a:noFill/>
            <a:effectLst/>
          </p:spPr>
          <p:txBody>
            <a:bodyPr wrap="square" lIns="137160" tIns="68580" rIns="137160" bIns="68580" rtlCol="0">
              <a:spAutoFit/>
            </a:bodyPr>
            <a:lstStyle/>
            <a:p>
              <a:pPr algn="ctr"/>
              <a:r>
                <a:rPr lang="zh-CN" altLang="en-US" sz="2800" dirty="0">
                  <a:latin typeface="微软雅黑 Light" panose="020B0502040204020203" pitchFamily="34" charset="-122"/>
                  <a:ea typeface="微软雅黑 Light" panose="020B0502040204020203" pitchFamily="34" charset="-122"/>
                </a:rPr>
                <a:t>条码打印机</a:t>
              </a:r>
            </a:p>
          </p:txBody>
        </p:sp>
        <p:sp>
          <p:nvSpPr>
            <p:cNvPr id="20" name="TextBox 46">
              <a:extLst>
                <a:ext uri="{FF2B5EF4-FFF2-40B4-BE49-F238E27FC236}">
                  <a16:creationId xmlns:a16="http://schemas.microsoft.com/office/drawing/2014/main" id="{5CA0C59E-42CC-4F34-9913-0966BEC51507}"/>
                </a:ext>
              </a:extLst>
            </p:cNvPr>
            <p:cNvSpPr txBox="1"/>
            <p:nvPr/>
          </p:nvSpPr>
          <p:spPr>
            <a:xfrm>
              <a:off x="20651812" y="11056198"/>
              <a:ext cx="2662704" cy="948050"/>
            </a:xfrm>
            <a:prstGeom prst="rect">
              <a:avLst/>
            </a:prstGeom>
            <a:noFill/>
            <a:effectLst/>
          </p:spPr>
          <p:txBody>
            <a:bodyPr wrap="square" lIns="137160" tIns="68580" rIns="137160" bIns="68580" rtlCol="0">
              <a:spAutoFit/>
            </a:bodyPr>
            <a:lstStyle/>
            <a:p>
              <a:pPr algn="ctr"/>
              <a:r>
                <a:rPr lang="en-US" altLang="zh-CN" sz="2800" dirty="0">
                  <a:latin typeface="微软雅黑 Light" panose="020B0502040204020203" pitchFamily="34" charset="-122"/>
                  <a:ea typeface="微软雅黑 Light" panose="020B0502040204020203" pitchFamily="34" charset="-122"/>
                </a:rPr>
                <a:t>PDA</a:t>
              </a:r>
              <a:endParaRPr lang="zh-CN" altLang="en-US" sz="2800" dirty="0">
                <a:latin typeface="微软雅黑 Light" panose="020B0502040204020203" pitchFamily="34" charset="-122"/>
                <a:ea typeface="微软雅黑 Light" panose="020B0502040204020203" pitchFamily="34" charset="-122"/>
              </a:endParaRPr>
            </a:p>
          </p:txBody>
        </p:sp>
      </p:grpSp>
      <p:grpSp>
        <p:nvGrpSpPr>
          <p:cNvPr id="23" name="组合 22">
            <a:extLst>
              <a:ext uri="{FF2B5EF4-FFF2-40B4-BE49-F238E27FC236}">
                <a16:creationId xmlns:a16="http://schemas.microsoft.com/office/drawing/2014/main" id="{5475E309-D862-4FBC-A459-64316C7E2C9A}"/>
              </a:ext>
            </a:extLst>
          </p:cNvPr>
          <p:cNvGrpSpPr/>
          <p:nvPr/>
        </p:nvGrpSpPr>
        <p:grpSpPr>
          <a:xfrm>
            <a:off x="2322141" y="3393814"/>
            <a:ext cx="7034599" cy="4545100"/>
            <a:chOff x="6533313" y="2313409"/>
            <a:chExt cx="4163940" cy="2690346"/>
          </a:xfrm>
        </p:grpSpPr>
        <p:sp>
          <p:nvSpPr>
            <p:cNvPr id="24" name="TextBox 29">
              <a:extLst>
                <a:ext uri="{FF2B5EF4-FFF2-40B4-BE49-F238E27FC236}">
                  <a16:creationId xmlns:a16="http://schemas.microsoft.com/office/drawing/2014/main" id="{99EEBD12-AFBE-49D7-BD58-50A99B1628C5}"/>
                </a:ext>
              </a:extLst>
            </p:cNvPr>
            <p:cNvSpPr txBox="1"/>
            <p:nvPr>
              <p:custDataLst>
                <p:tags r:id="rId2"/>
              </p:custDataLst>
            </p:nvPr>
          </p:nvSpPr>
          <p:spPr>
            <a:xfrm>
              <a:off x="9508492" y="3611044"/>
              <a:ext cx="1188761"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产品</a:t>
              </a:r>
              <a:endParaRPr lang="en-US" altLang="zh-CN" sz="2800" dirty="0"/>
            </a:p>
            <a:p>
              <a:pPr algn="l"/>
              <a:r>
                <a:rPr lang="zh-CN" altLang="en-US" sz="2800" dirty="0"/>
                <a:t>发货</a:t>
              </a:r>
              <a:r>
                <a:rPr lang="en-US" altLang="zh-CN" sz="2800" dirty="0"/>
                <a:t>/</a:t>
              </a:r>
              <a:r>
                <a:rPr lang="zh-CN" altLang="en-US" sz="2800" dirty="0"/>
                <a:t>退货</a:t>
              </a:r>
            </a:p>
          </p:txBody>
        </p:sp>
        <p:sp>
          <p:nvSpPr>
            <p:cNvPr id="25" name="TextBox 32">
              <a:extLst>
                <a:ext uri="{FF2B5EF4-FFF2-40B4-BE49-F238E27FC236}">
                  <a16:creationId xmlns:a16="http://schemas.microsoft.com/office/drawing/2014/main" id="{1D47F54E-31DF-400B-A1E7-E12D309B7B2A}"/>
                </a:ext>
              </a:extLst>
            </p:cNvPr>
            <p:cNvSpPr txBox="1"/>
            <p:nvPr>
              <p:custDataLst>
                <p:tags r:id="rId3"/>
              </p:custDataLst>
            </p:nvPr>
          </p:nvSpPr>
          <p:spPr>
            <a:xfrm>
              <a:off x="6806681" y="3752054"/>
              <a:ext cx="1102926"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生产领料</a:t>
              </a:r>
              <a:endParaRPr lang="en-US" altLang="zh-CN" sz="2800" dirty="0"/>
            </a:p>
            <a:p>
              <a:pPr algn="l"/>
              <a:r>
                <a:rPr lang="zh-CN" altLang="en-US" sz="2800" dirty="0"/>
                <a:t>退料</a:t>
              </a:r>
            </a:p>
          </p:txBody>
        </p:sp>
        <p:sp>
          <p:nvSpPr>
            <p:cNvPr id="26" name="TextBox 34">
              <a:extLst>
                <a:ext uri="{FF2B5EF4-FFF2-40B4-BE49-F238E27FC236}">
                  <a16:creationId xmlns:a16="http://schemas.microsoft.com/office/drawing/2014/main" id="{DA032F9B-1CBE-4DDD-9B1E-56A986FA3D67}"/>
                </a:ext>
              </a:extLst>
            </p:cNvPr>
            <p:cNvSpPr txBox="1"/>
            <p:nvPr>
              <p:custDataLst>
                <p:tags r:id="rId4"/>
              </p:custDataLst>
            </p:nvPr>
          </p:nvSpPr>
          <p:spPr>
            <a:xfrm>
              <a:off x="8807922" y="4433687"/>
              <a:ext cx="1073735" cy="336463"/>
            </a:xfrm>
            <a:prstGeom prst="rect">
              <a:avLst/>
            </a:prstGeom>
            <a:noFill/>
          </p:spPr>
          <p:txBody>
            <a:bodyPr wrap="square">
              <a:spAutoFit/>
            </a:bodyPr>
            <a:lstStyle>
              <a:defPPr>
                <a:defRPr lang="zh-CN"/>
              </a:defPPr>
              <a:lvl1pPr algn="r">
                <a:lnSpc>
                  <a:spcPct val="120000"/>
                </a:lnSpc>
                <a:defRPr sz="1000">
                  <a:latin typeface="+mj-ea"/>
                  <a:ea typeface="+mj-ea"/>
                </a:defRPr>
              </a:lvl1pPr>
            </a:lstStyle>
            <a:p>
              <a:r>
                <a:rPr lang="zh-CN" altLang="en-US" sz="2800" dirty="0"/>
                <a:t>产品入库</a:t>
              </a:r>
            </a:p>
          </p:txBody>
        </p:sp>
        <p:sp>
          <p:nvSpPr>
            <p:cNvPr id="27" name="TextBox 35">
              <a:extLst>
                <a:ext uri="{FF2B5EF4-FFF2-40B4-BE49-F238E27FC236}">
                  <a16:creationId xmlns:a16="http://schemas.microsoft.com/office/drawing/2014/main" id="{452740BD-8FDF-4C82-8CD6-BC84D977691F}"/>
                </a:ext>
              </a:extLst>
            </p:cNvPr>
            <p:cNvSpPr txBox="1"/>
            <p:nvPr>
              <p:custDataLst>
                <p:tags r:id="rId5"/>
              </p:custDataLst>
            </p:nvPr>
          </p:nvSpPr>
          <p:spPr>
            <a:xfrm>
              <a:off x="7823498" y="4336977"/>
              <a:ext cx="948002"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半成品</a:t>
              </a:r>
              <a:endParaRPr lang="en-US" altLang="zh-CN" sz="2800" dirty="0"/>
            </a:p>
            <a:p>
              <a:pPr algn="l"/>
              <a:r>
                <a:rPr lang="zh-CN" altLang="en-US" sz="2800" dirty="0"/>
                <a:t>出库</a:t>
              </a:r>
            </a:p>
          </p:txBody>
        </p:sp>
        <p:sp>
          <p:nvSpPr>
            <p:cNvPr id="28" name="TextBox 41">
              <a:extLst>
                <a:ext uri="{FF2B5EF4-FFF2-40B4-BE49-F238E27FC236}">
                  <a16:creationId xmlns:a16="http://schemas.microsoft.com/office/drawing/2014/main" id="{B1B93E52-E230-4F03-B5DE-15CC6B50FEC7}"/>
                </a:ext>
              </a:extLst>
            </p:cNvPr>
            <p:cNvSpPr txBox="1"/>
            <p:nvPr>
              <p:custDataLst>
                <p:tags r:id="rId6"/>
              </p:custDataLst>
            </p:nvPr>
          </p:nvSpPr>
          <p:spPr>
            <a:xfrm>
              <a:off x="9484878" y="2988150"/>
              <a:ext cx="920606" cy="360716"/>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盘库</a:t>
              </a:r>
            </a:p>
          </p:txBody>
        </p:sp>
        <p:sp>
          <p:nvSpPr>
            <p:cNvPr id="30" name="文本框 68">
              <a:extLst>
                <a:ext uri="{FF2B5EF4-FFF2-40B4-BE49-F238E27FC236}">
                  <a16:creationId xmlns:a16="http://schemas.microsoft.com/office/drawing/2014/main" id="{5783F2B8-AB61-48F9-BB3C-A55D2BB9D171}"/>
                </a:ext>
              </a:extLst>
            </p:cNvPr>
            <p:cNvSpPr txBox="1"/>
            <p:nvPr>
              <p:custDataLst>
                <p:tags r:id="rId7"/>
              </p:custDataLst>
            </p:nvPr>
          </p:nvSpPr>
          <p:spPr>
            <a:xfrm>
              <a:off x="6533313" y="2908196"/>
              <a:ext cx="1452038" cy="666778"/>
            </a:xfrm>
            <a:prstGeom prst="rect">
              <a:avLst/>
            </a:prstGeom>
            <a:noFill/>
          </p:spPr>
          <p:txBody>
            <a:bodyPr wrap="square">
              <a:spAutoFit/>
            </a:bodyPr>
            <a:lstStyle/>
            <a:p>
              <a:pPr>
                <a:lnSpc>
                  <a:spcPct val="120000"/>
                </a:lnSpc>
              </a:pPr>
              <a:r>
                <a:rPr lang="zh-CN" altLang="en-US" sz="2800" dirty="0">
                  <a:latin typeface="+mj-ea"/>
                  <a:ea typeface="+mj-ea"/>
                </a:rPr>
                <a:t>原料入库</a:t>
              </a:r>
              <a:r>
                <a:rPr lang="en-US" altLang="zh-CN" sz="2800" dirty="0">
                  <a:latin typeface="+mj-ea"/>
                  <a:ea typeface="+mj-ea"/>
                </a:rPr>
                <a:t>/</a:t>
              </a:r>
            </a:p>
            <a:p>
              <a:pPr>
                <a:lnSpc>
                  <a:spcPct val="120000"/>
                </a:lnSpc>
              </a:pPr>
              <a:r>
                <a:rPr lang="zh-CN" altLang="en-US" sz="2800" dirty="0">
                  <a:latin typeface="+mj-ea"/>
                  <a:ea typeface="+mj-ea"/>
                </a:rPr>
                <a:t>退回供应商</a:t>
              </a:r>
            </a:p>
          </p:txBody>
        </p:sp>
        <p:sp>
          <p:nvSpPr>
            <p:cNvPr id="31" name="文本框 69">
              <a:extLst>
                <a:ext uri="{FF2B5EF4-FFF2-40B4-BE49-F238E27FC236}">
                  <a16:creationId xmlns:a16="http://schemas.microsoft.com/office/drawing/2014/main" id="{FFF5593E-4234-46CF-B9CD-75573E99DCA2}"/>
                </a:ext>
              </a:extLst>
            </p:cNvPr>
            <p:cNvSpPr txBox="1"/>
            <p:nvPr>
              <p:custDataLst>
                <p:tags r:id="rId8"/>
              </p:custDataLst>
            </p:nvPr>
          </p:nvSpPr>
          <p:spPr>
            <a:xfrm>
              <a:off x="7041033" y="2763088"/>
              <a:ext cx="184731" cy="238732"/>
            </a:xfrm>
            <a:prstGeom prst="rect">
              <a:avLst/>
            </a:prstGeom>
            <a:noFill/>
          </p:spPr>
          <p:txBody>
            <a:bodyPr wrap="square">
              <a:spAutoFit/>
            </a:bodyPr>
            <a:lstStyle/>
            <a:p>
              <a:pPr algn="r">
                <a:lnSpc>
                  <a:spcPct val="120000"/>
                </a:lnSpc>
              </a:pPr>
              <a:endParaRPr lang="zh-CN" altLang="en-US" dirty="0">
                <a:latin typeface="+mj-ea"/>
                <a:ea typeface="+mj-ea"/>
              </a:endParaRPr>
            </a:p>
          </p:txBody>
        </p:sp>
        <p:sp>
          <p:nvSpPr>
            <p:cNvPr id="32" name="弧形 31">
              <a:extLst>
                <a:ext uri="{FF2B5EF4-FFF2-40B4-BE49-F238E27FC236}">
                  <a16:creationId xmlns:a16="http://schemas.microsoft.com/office/drawing/2014/main" id="{0D7E03CE-C499-478A-A63F-5F0D948FF0AE}"/>
                </a:ext>
              </a:extLst>
            </p:cNvPr>
            <p:cNvSpPr/>
            <p:nvPr>
              <p:custDataLst>
                <p:tags r:id="rId9"/>
              </p:custDataLst>
            </p:nvPr>
          </p:nvSpPr>
          <p:spPr>
            <a:xfrm rot="19673463">
              <a:off x="8038206" y="2771610"/>
              <a:ext cx="1310207" cy="1385954"/>
            </a:xfrm>
            <a:prstGeom prst="arc">
              <a:avLst>
                <a:gd name="adj1" fmla="val 20417284"/>
                <a:gd name="adj2" fmla="val 590289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3" name="椭圆 32">
              <a:extLst>
                <a:ext uri="{FF2B5EF4-FFF2-40B4-BE49-F238E27FC236}">
                  <a16:creationId xmlns:a16="http://schemas.microsoft.com/office/drawing/2014/main" id="{5F9B0862-ABFC-4DFD-B039-6982311D49C1}"/>
                </a:ext>
              </a:extLst>
            </p:cNvPr>
            <p:cNvSpPr/>
            <p:nvPr>
              <p:custDataLst>
                <p:tags r:id="rId10"/>
              </p:custDataLst>
            </p:nvPr>
          </p:nvSpPr>
          <p:spPr>
            <a:xfrm>
              <a:off x="7862047" y="2666233"/>
              <a:ext cx="1611179" cy="1666286"/>
            </a:xfrm>
            <a:prstGeom prst="ellipse">
              <a:avLst/>
            </a:prstGeom>
            <a:noFill/>
            <a:ln w="6350">
              <a:gradFill>
                <a:gsLst>
                  <a:gs pos="12000">
                    <a:srgbClr val="00B0F0">
                      <a:alpha val="0"/>
                    </a:srgbClr>
                  </a:gs>
                  <a:gs pos="61000">
                    <a:srgbClr val="0083C9">
                      <a:alpha val="68000"/>
                    </a:srgbClr>
                  </a:gs>
                  <a:gs pos="100000">
                    <a:srgbClr val="0062A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34" name="弧形 33">
              <a:extLst>
                <a:ext uri="{FF2B5EF4-FFF2-40B4-BE49-F238E27FC236}">
                  <a16:creationId xmlns:a16="http://schemas.microsoft.com/office/drawing/2014/main" id="{834781A9-C485-43CD-999B-CAA2BC4D7399}"/>
                </a:ext>
              </a:extLst>
            </p:cNvPr>
            <p:cNvSpPr/>
            <p:nvPr>
              <p:custDataLst>
                <p:tags r:id="rId11"/>
              </p:custDataLst>
            </p:nvPr>
          </p:nvSpPr>
          <p:spPr>
            <a:xfrm rot="9900000">
              <a:off x="8015142" y="2743067"/>
              <a:ext cx="1433301" cy="1482323"/>
            </a:xfrm>
            <a:prstGeom prst="arc">
              <a:avLst>
                <a:gd name="adj1" fmla="val 19474221"/>
                <a:gd name="adj2" fmla="val 488118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5" name="弧形 34">
              <a:extLst>
                <a:ext uri="{FF2B5EF4-FFF2-40B4-BE49-F238E27FC236}">
                  <a16:creationId xmlns:a16="http://schemas.microsoft.com/office/drawing/2014/main" id="{809BBBA9-EE18-4A34-A7CB-92EB7B903C0C}"/>
                </a:ext>
              </a:extLst>
            </p:cNvPr>
            <p:cNvSpPr/>
            <p:nvPr>
              <p:custDataLst>
                <p:tags r:id="rId12"/>
              </p:custDataLst>
            </p:nvPr>
          </p:nvSpPr>
          <p:spPr>
            <a:xfrm rot="13510502">
              <a:off x="8084497" y="2927065"/>
              <a:ext cx="1195944" cy="1156393"/>
            </a:xfrm>
            <a:prstGeom prst="arc">
              <a:avLst>
                <a:gd name="adj1" fmla="val 16441512"/>
                <a:gd name="adj2" fmla="val 856999"/>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6" name="等腰三角形 35">
              <a:extLst>
                <a:ext uri="{FF2B5EF4-FFF2-40B4-BE49-F238E27FC236}">
                  <a16:creationId xmlns:a16="http://schemas.microsoft.com/office/drawing/2014/main" id="{DB9E4DBE-A3A7-4784-A3F8-2AD41D3D5960}"/>
                </a:ext>
              </a:extLst>
            </p:cNvPr>
            <p:cNvSpPr/>
            <p:nvPr>
              <p:custDataLst>
                <p:tags r:id="rId13"/>
              </p:custDataLst>
            </p:nvPr>
          </p:nvSpPr>
          <p:spPr>
            <a:xfrm rot="8407206">
              <a:off x="8218986" y="3857298"/>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7" name="弧形 36">
              <a:extLst>
                <a:ext uri="{FF2B5EF4-FFF2-40B4-BE49-F238E27FC236}">
                  <a16:creationId xmlns:a16="http://schemas.microsoft.com/office/drawing/2014/main" id="{D7809769-0674-4C57-82C9-2B85D3C78202}"/>
                </a:ext>
              </a:extLst>
            </p:cNvPr>
            <p:cNvSpPr/>
            <p:nvPr>
              <p:custDataLst>
                <p:tags r:id="rId14"/>
              </p:custDataLst>
            </p:nvPr>
          </p:nvSpPr>
          <p:spPr>
            <a:xfrm rot="2894330">
              <a:off x="8080961" y="2927067"/>
              <a:ext cx="1195944" cy="1156393"/>
            </a:xfrm>
            <a:prstGeom prst="arc">
              <a:avLst>
                <a:gd name="adj1" fmla="val 16441512"/>
                <a:gd name="adj2" fmla="val 2092863"/>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8" name="等腰三角形 37">
              <a:extLst>
                <a:ext uri="{FF2B5EF4-FFF2-40B4-BE49-F238E27FC236}">
                  <a16:creationId xmlns:a16="http://schemas.microsoft.com/office/drawing/2014/main" id="{A4DCF2DE-CD5A-4C94-932C-D37F203D1CE7}"/>
                </a:ext>
              </a:extLst>
            </p:cNvPr>
            <p:cNvSpPr/>
            <p:nvPr>
              <p:custDataLst>
                <p:tags r:id="rId15"/>
              </p:custDataLst>
            </p:nvPr>
          </p:nvSpPr>
          <p:spPr>
            <a:xfrm rot="19304056">
              <a:off x="9110589" y="3125985"/>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9" name="椭圆 38">
              <a:extLst>
                <a:ext uri="{FF2B5EF4-FFF2-40B4-BE49-F238E27FC236}">
                  <a16:creationId xmlns:a16="http://schemas.microsoft.com/office/drawing/2014/main" id="{5D86871E-6CB4-472A-9ABE-7C9F583B9621}"/>
                </a:ext>
              </a:extLst>
            </p:cNvPr>
            <p:cNvSpPr/>
            <p:nvPr>
              <p:custDataLst>
                <p:tags r:id="rId16"/>
              </p:custDataLst>
            </p:nvPr>
          </p:nvSpPr>
          <p:spPr>
            <a:xfrm>
              <a:off x="8133957" y="2933359"/>
              <a:ext cx="1100743" cy="1138392"/>
            </a:xfrm>
            <a:prstGeom prst="ellipse">
              <a:avLst/>
            </a:prstGeom>
            <a:blipFill>
              <a:blip r:embed="rId3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40" name="文本框 78">
              <a:extLst>
                <a:ext uri="{FF2B5EF4-FFF2-40B4-BE49-F238E27FC236}">
                  <a16:creationId xmlns:a16="http://schemas.microsoft.com/office/drawing/2014/main" id="{6B307E36-BDD3-4BDF-BFFE-6611592654BB}"/>
                </a:ext>
              </a:extLst>
            </p:cNvPr>
            <p:cNvSpPr txBox="1"/>
            <p:nvPr>
              <p:custDataLst>
                <p:tags r:id="rId17"/>
              </p:custDataLst>
            </p:nvPr>
          </p:nvSpPr>
          <p:spPr>
            <a:xfrm>
              <a:off x="8133957" y="2313409"/>
              <a:ext cx="1182934" cy="360716"/>
            </a:xfrm>
            <a:prstGeom prst="rect">
              <a:avLst/>
            </a:prstGeom>
            <a:noFill/>
          </p:spPr>
          <p:txBody>
            <a:bodyPr wrap="square">
              <a:spAutoFit/>
            </a:bodyPr>
            <a:lstStyle/>
            <a:p>
              <a:pPr>
                <a:lnSpc>
                  <a:spcPct val="120000"/>
                </a:lnSpc>
              </a:pPr>
              <a:r>
                <a:rPr lang="zh-CN" altLang="en-US" sz="2800" dirty="0">
                  <a:latin typeface="+mj-ea"/>
                  <a:ea typeface="+mj-ea"/>
                </a:rPr>
                <a:t>库存现有量</a:t>
              </a:r>
            </a:p>
          </p:txBody>
        </p:sp>
        <p:sp>
          <p:nvSpPr>
            <p:cNvPr id="41" name="椭圆 40">
              <a:extLst>
                <a:ext uri="{FF2B5EF4-FFF2-40B4-BE49-F238E27FC236}">
                  <a16:creationId xmlns:a16="http://schemas.microsoft.com/office/drawing/2014/main" id="{4D72C545-D587-4E6C-A202-CFFC8A5A9EA1}"/>
                </a:ext>
              </a:extLst>
            </p:cNvPr>
            <p:cNvSpPr/>
            <p:nvPr>
              <p:custDataLst>
                <p:tags r:id="rId18"/>
              </p:custDataLst>
            </p:nvPr>
          </p:nvSpPr>
          <p:spPr>
            <a:xfrm>
              <a:off x="9344790" y="307941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2" name="椭圆 41">
              <a:extLst>
                <a:ext uri="{FF2B5EF4-FFF2-40B4-BE49-F238E27FC236}">
                  <a16:creationId xmlns:a16="http://schemas.microsoft.com/office/drawing/2014/main" id="{1ED9FFBA-D20E-4DCD-BFBF-BB3582DAC706}"/>
                </a:ext>
              </a:extLst>
            </p:cNvPr>
            <p:cNvSpPr/>
            <p:nvPr>
              <p:custDataLst>
                <p:tags r:id="rId19"/>
              </p:custDataLst>
            </p:nvPr>
          </p:nvSpPr>
          <p:spPr>
            <a:xfrm>
              <a:off x="9435319" y="349213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3" name="椭圆 42">
              <a:extLst>
                <a:ext uri="{FF2B5EF4-FFF2-40B4-BE49-F238E27FC236}">
                  <a16:creationId xmlns:a16="http://schemas.microsoft.com/office/drawing/2014/main" id="{53625063-2F50-4581-8D0D-1995B5091616}"/>
                </a:ext>
              </a:extLst>
            </p:cNvPr>
            <p:cNvSpPr/>
            <p:nvPr>
              <p:custDataLst>
                <p:tags r:id="rId20"/>
              </p:custDataLst>
            </p:nvPr>
          </p:nvSpPr>
          <p:spPr>
            <a:xfrm>
              <a:off x="9213810" y="403563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4" name="椭圆 43">
              <a:extLst>
                <a:ext uri="{FF2B5EF4-FFF2-40B4-BE49-F238E27FC236}">
                  <a16:creationId xmlns:a16="http://schemas.microsoft.com/office/drawing/2014/main" id="{CF3A8318-7B2D-45A7-9554-794B2AAB52FD}"/>
                </a:ext>
              </a:extLst>
            </p:cNvPr>
            <p:cNvSpPr/>
            <p:nvPr>
              <p:custDataLst>
                <p:tags r:id="rId21"/>
              </p:custDataLst>
            </p:nvPr>
          </p:nvSpPr>
          <p:spPr>
            <a:xfrm>
              <a:off x="8795544" y="427782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5" name="椭圆 44">
              <a:extLst>
                <a:ext uri="{FF2B5EF4-FFF2-40B4-BE49-F238E27FC236}">
                  <a16:creationId xmlns:a16="http://schemas.microsoft.com/office/drawing/2014/main" id="{E2390FA2-AEB5-4A54-9DE0-C6F1F1688AA9}"/>
                </a:ext>
              </a:extLst>
            </p:cNvPr>
            <p:cNvSpPr/>
            <p:nvPr>
              <p:custDataLst>
                <p:tags r:id="rId22"/>
              </p:custDataLst>
            </p:nvPr>
          </p:nvSpPr>
          <p:spPr>
            <a:xfrm>
              <a:off x="8186320" y="415739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6" name="椭圆 45">
              <a:extLst>
                <a:ext uri="{FF2B5EF4-FFF2-40B4-BE49-F238E27FC236}">
                  <a16:creationId xmlns:a16="http://schemas.microsoft.com/office/drawing/2014/main" id="{54687BA6-F9BC-4DBF-8B21-ECFC43DBECA3}"/>
                </a:ext>
              </a:extLst>
            </p:cNvPr>
            <p:cNvSpPr/>
            <p:nvPr>
              <p:custDataLst>
                <p:tags r:id="rId23"/>
              </p:custDataLst>
            </p:nvPr>
          </p:nvSpPr>
          <p:spPr>
            <a:xfrm>
              <a:off x="7909607" y="383347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7" name="椭圆 46">
              <a:extLst>
                <a:ext uri="{FF2B5EF4-FFF2-40B4-BE49-F238E27FC236}">
                  <a16:creationId xmlns:a16="http://schemas.microsoft.com/office/drawing/2014/main" id="{31890B51-17F9-4A29-8F36-F258C386AEBC}"/>
                </a:ext>
              </a:extLst>
            </p:cNvPr>
            <p:cNvSpPr/>
            <p:nvPr>
              <p:custDataLst>
                <p:tags r:id="rId24"/>
              </p:custDataLst>
            </p:nvPr>
          </p:nvSpPr>
          <p:spPr>
            <a:xfrm>
              <a:off x="7846803" y="3305078"/>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cxnSp>
        <p:nvCxnSpPr>
          <p:cNvPr id="48" name="直接连接符 47">
            <a:extLst>
              <a:ext uri="{FF2B5EF4-FFF2-40B4-BE49-F238E27FC236}">
                <a16:creationId xmlns:a16="http://schemas.microsoft.com/office/drawing/2014/main" id="{E3D3FF24-E540-482F-8AB2-C2995B6D2259}"/>
              </a:ext>
            </a:extLst>
          </p:cNvPr>
          <p:cNvCxnSpPr>
            <a:cxnSpLocks/>
          </p:cNvCxnSpPr>
          <p:nvPr/>
        </p:nvCxnSpPr>
        <p:spPr>
          <a:xfrm>
            <a:off x="12145269" y="3699175"/>
            <a:ext cx="0" cy="70698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FC8F45F-C292-4170-87C3-2AC42E5F2EB6}"/>
              </a:ext>
            </a:extLst>
          </p:cNvPr>
          <p:cNvCxnSpPr>
            <a:cxnSpLocks/>
          </p:cNvCxnSpPr>
          <p:nvPr/>
        </p:nvCxnSpPr>
        <p:spPr>
          <a:xfrm>
            <a:off x="12880976" y="7266613"/>
            <a:ext cx="85092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文本框 38">
            <a:extLst>
              <a:ext uri="{FF2B5EF4-FFF2-40B4-BE49-F238E27FC236}">
                <a16:creationId xmlns:a16="http://schemas.microsoft.com/office/drawing/2014/main" id="{81C1846A-EDF0-46CE-98D3-F42C9F51EC7D}"/>
              </a:ext>
            </a:extLst>
          </p:cNvPr>
          <p:cNvSpPr txBox="1"/>
          <p:nvPr>
            <p:custDataLst>
              <p:tags r:id="rId1"/>
            </p:custDataLst>
          </p:nvPr>
        </p:nvSpPr>
        <p:spPr>
          <a:xfrm>
            <a:off x="1098403" y="8628202"/>
            <a:ext cx="10584778" cy="2031325"/>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完整的仓储管理模块</a:t>
            </a:r>
            <a:endParaRPr lang="en-US" altLang="zh-CN" sz="2800" b="1" dirty="0"/>
          </a:p>
          <a:p>
            <a:pPr marL="0" indent="0">
              <a:buNone/>
            </a:pPr>
            <a:r>
              <a:rPr lang="zh-CN" altLang="en-US" sz="2800" dirty="0"/>
              <a:t>支持原材料检验入库、退回供应商、生产领料、生产退料、模具出入库、半成品出库、成品入库、盘库、产品发货、产品退货。</a:t>
            </a:r>
            <a:endParaRPr lang="en-US" altLang="zh-CN" sz="2800" dirty="0"/>
          </a:p>
        </p:txBody>
      </p:sp>
      <p:sp>
        <p:nvSpPr>
          <p:cNvPr id="51" name="文本框 38">
            <a:extLst>
              <a:ext uri="{FF2B5EF4-FFF2-40B4-BE49-F238E27FC236}">
                <a16:creationId xmlns:a16="http://schemas.microsoft.com/office/drawing/2014/main" id="{45808D86-20DE-410A-A006-C97023949F02}"/>
              </a:ext>
            </a:extLst>
          </p:cNvPr>
          <p:cNvSpPr txBox="1"/>
          <p:nvPr/>
        </p:nvSpPr>
        <p:spPr>
          <a:xfrm>
            <a:off x="17135616" y="3995485"/>
            <a:ext cx="6716917" cy="1431161"/>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基于库区库位的分级仓库管理，</a:t>
            </a:r>
            <a:endParaRPr lang="en-US" altLang="zh-CN" sz="2800" b="1" dirty="0"/>
          </a:p>
          <a:p>
            <a:pPr marL="0" indent="0">
              <a:buNone/>
            </a:pPr>
            <a:r>
              <a:rPr lang="zh-CN" altLang="en-US" sz="2800" dirty="0"/>
              <a:t>库存现有量及时掌握；安全库存自动提醒。</a:t>
            </a:r>
            <a:endParaRPr lang="en-US" altLang="zh-CN" sz="2800" dirty="0"/>
          </a:p>
        </p:txBody>
      </p:sp>
      <p:sp>
        <p:nvSpPr>
          <p:cNvPr id="52" name="文本框 38">
            <a:extLst>
              <a:ext uri="{FF2B5EF4-FFF2-40B4-BE49-F238E27FC236}">
                <a16:creationId xmlns:a16="http://schemas.microsoft.com/office/drawing/2014/main" id="{E6C74100-C779-4D78-8494-A62B101BAA94}"/>
              </a:ext>
            </a:extLst>
          </p:cNvPr>
          <p:cNvSpPr txBox="1"/>
          <p:nvPr/>
        </p:nvSpPr>
        <p:spPr>
          <a:xfrm>
            <a:off x="18005747" y="7734773"/>
            <a:ext cx="5558753" cy="2077492"/>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支持条码打印及扫描 </a:t>
            </a:r>
            <a:endParaRPr lang="en-US" altLang="zh-CN" sz="2800" b="1" dirty="0"/>
          </a:p>
          <a:p>
            <a:pPr marL="0" indent="0">
              <a:buNone/>
            </a:pPr>
            <a:r>
              <a:rPr lang="zh-CN" altLang="en-US" sz="2800" dirty="0"/>
              <a:t>快速精准完成物资出入库登记，库存量即时更新。</a:t>
            </a:r>
            <a:endParaRPr lang="en-US" altLang="zh-CN" sz="2800" dirty="0"/>
          </a:p>
        </p:txBody>
      </p:sp>
    </p:spTree>
    <p:extLst>
      <p:ext uri="{BB962C8B-B14F-4D97-AF65-F5344CB8AC3E}">
        <p14:creationId xmlns:p14="http://schemas.microsoft.com/office/powerpoint/2010/main" val="185152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设备管理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8" name="图片 7">
            <a:extLst>
              <a:ext uri="{FF2B5EF4-FFF2-40B4-BE49-F238E27FC236}">
                <a16:creationId xmlns:a16="http://schemas.microsoft.com/office/drawing/2014/main" id="{5757292C-ED20-4B2B-BE40-DAB1FCB64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43" y="3690442"/>
            <a:ext cx="13686642" cy="10264982"/>
          </a:xfrm>
          <a:prstGeom prst="rect">
            <a:avLst/>
          </a:prstGeom>
          <a:effectLst/>
        </p:spPr>
      </p:pic>
      <p:grpSp>
        <p:nvGrpSpPr>
          <p:cNvPr id="9" name="组合 8">
            <a:extLst>
              <a:ext uri="{FF2B5EF4-FFF2-40B4-BE49-F238E27FC236}">
                <a16:creationId xmlns:a16="http://schemas.microsoft.com/office/drawing/2014/main" id="{B668C1DA-23D9-4B1C-A131-79BD11029C34}"/>
              </a:ext>
            </a:extLst>
          </p:cNvPr>
          <p:cNvGrpSpPr/>
          <p:nvPr/>
        </p:nvGrpSpPr>
        <p:grpSpPr>
          <a:xfrm>
            <a:off x="16291693" y="2466306"/>
            <a:ext cx="7416824" cy="5385170"/>
            <a:chOff x="1697925" y="6608315"/>
            <a:chExt cx="5108289" cy="4648873"/>
          </a:xfrm>
        </p:grpSpPr>
        <p:sp>
          <p:nvSpPr>
            <p:cNvPr id="10" name="对角圆角矩形 9">
              <a:extLst>
                <a:ext uri="{FF2B5EF4-FFF2-40B4-BE49-F238E27FC236}">
                  <a16:creationId xmlns:a16="http://schemas.microsoft.com/office/drawing/2014/main" id="{E15022E1-7490-48C7-AEA5-5D1FC1F92C26}"/>
                </a:ext>
              </a:extLst>
            </p:cNvPr>
            <p:cNvSpPr/>
            <p:nvPr/>
          </p:nvSpPr>
          <p:spPr>
            <a:xfrm>
              <a:off x="1697925" y="6608315"/>
              <a:ext cx="5086395" cy="708718"/>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设备保养</a:t>
              </a:r>
            </a:p>
          </p:txBody>
        </p:sp>
        <p:sp>
          <p:nvSpPr>
            <p:cNvPr id="11" name="TextBox 54">
              <a:extLst>
                <a:ext uri="{FF2B5EF4-FFF2-40B4-BE49-F238E27FC236}">
                  <a16:creationId xmlns:a16="http://schemas.microsoft.com/office/drawing/2014/main" id="{E595BB07-AB82-424F-9D0B-564E100BACC6}"/>
                </a:ext>
              </a:extLst>
            </p:cNvPr>
            <p:cNvSpPr txBox="1"/>
            <p:nvPr/>
          </p:nvSpPr>
          <p:spPr>
            <a:xfrm>
              <a:off x="1719819" y="7235094"/>
              <a:ext cx="5086395" cy="4022094"/>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预先配置每台机器的保养内容、保养标准，并制定周期性的保养计划。保养人员收到手机端通知后按计划进行机台保养，并在触控屏中提交保养结果，可根据保养结果直接向维修人员发起维修工单。</a:t>
              </a:r>
            </a:p>
          </p:txBody>
        </p:sp>
      </p:grpSp>
      <p:grpSp>
        <p:nvGrpSpPr>
          <p:cNvPr id="12" name="组合 11">
            <a:extLst>
              <a:ext uri="{FF2B5EF4-FFF2-40B4-BE49-F238E27FC236}">
                <a16:creationId xmlns:a16="http://schemas.microsoft.com/office/drawing/2014/main" id="{C04FA619-90D5-4F1E-BDBE-451DA8815B2D}"/>
              </a:ext>
            </a:extLst>
          </p:cNvPr>
          <p:cNvGrpSpPr/>
          <p:nvPr/>
        </p:nvGrpSpPr>
        <p:grpSpPr>
          <a:xfrm>
            <a:off x="16307587" y="8822933"/>
            <a:ext cx="7416824" cy="3554809"/>
            <a:chOff x="13053593" y="2902366"/>
            <a:chExt cx="5086395" cy="3554809"/>
          </a:xfrm>
        </p:grpSpPr>
        <p:sp>
          <p:nvSpPr>
            <p:cNvPr id="13" name="对角圆角矩形 22">
              <a:extLst>
                <a:ext uri="{FF2B5EF4-FFF2-40B4-BE49-F238E27FC236}">
                  <a16:creationId xmlns:a16="http://schemas.microsoft.com/office/drawing/2014/main" id="{AD370E1E-862B-48AF-905B-EC1FD220A7C8}"/>
                </a:ext>
              </a:extLst>
            </p:cNvPr>
            <p:cNvSpPr/>
            <p:nvPr/>
          </p:nvSpPr>
          <p:spPr>
            <a:xfrm>
              <a:off x="13053593" y="2902366"/>
              <a:ext cx="5086395" cy="627857"/>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设备检修</a:t>
              </a:r>
            </a:p>
          </p:txBody>
        </p:sp>
        <p:sp>
          <p:nvSpPr>
            <p:cNvPr id="14" name="TextBox 59">
              <a:extLst>
                <a:ext uri="{FF2B5EF4-FFF2-40B4-BE49-F238E27FC236}">
                  <a16:creationId xmlns:a16="http://schemas.microsoft.com/office/drawing/2014/main" id="{D3B9307F-56F0-4043-B7A3-9B91E2EC2661}"/>
                </a:ext>
              </a:extLst>
            </p:cNvPr>
            <p:cNvSpPr txBox="1"/>
            <p:nvPr/>
          </p:nvSpPr>
          <p:spPr>
            <a:xfrm>
              <a:off x="13053593" y="3737046"/>
              <a:ext cx="5086395" cy="2720129"/>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1626" dirty="0"/>
                <a:t>       </a:t>
              </a:r>
              <a:r>
                <a:rPr lang="zh-CN" altLang="en-US" sz="2800" dirty="0"/>
                <a:t>维修人员收到维修工单后，可查看具体需要维修的内容，在维修完成后反馈每一项的维修结果，以及机台整体的维修状态。验收人员在检查验收通过后即可更新设备状态。</a:t>
              </a:r>
            </a:p>
          </p:txBody>
        </p:sp>
      </p:grpSp>
      <p:grpSp>
        <p:nvGrpSpPr>
          <p:cNvPr id="15" name="组合 14">
            <a:extLst>
              <a:ext uri="{FF2B5EF4-FFF2-40B4-BE49-F238E27FC236}">
                <a16:creationId xmlns:a16="http://schemas.microsoft.com/office/drawing/2014/main" id="{86EB0F49-F163-4D8C-8C3E-A43D3EFCB5F4}"/>
              </a:ext>
            </a:extLst>
          </p:cNvPr>
          <p:cNvGrpSpPr/>
          <p:nvPr/>
        </p:nvGrpSpPr>
        <p:grpSpPr>
          <a:xfrm>
            <a:off x="8154789" y="2466306"/>
            <a:ext cx="6552728" cy="4640647"/>
            <a:chOff x="7816971" y="7860056"/>
            <a:chExt cx="5086395" cy="4640647"/>
          </a:xfrm>
        </p:grpSpPr>
        <p:sp>
          <p:nvSpPr>
            <p:cNvPr id="16" name="对角圆角矩形 24">
              <a:extLst>
                <a:ext uri="{FF2B5EF4-FFF2-40B4-BE49-F238E27FC236}">
                  <a16:creationId xmlns:a16="http://schemas.microsoft.com/office/drawing/2014/main" id="{0D34A944-35F8-4432-89E3-27C062702093}"/>
                </a:ext>
              </a:extLst>
            </p:cNvPr>
            <p:cNvSpPr/>
            <p:nvPr/>
          </p:nvSpPr>
          <p:spPr>
            <a:xfrm>
              <a:off x="7816971" y="7860056"/>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点巡检</a:t>
              </a:r>
            </a:p>
          </p:txBody>
        </p:sp>
        <p:sp>
          <p:nvSpPr>
            <p:cNvPr id="17" name="TextBox 61">
              <a:extLst>
                <a:ext uri="{FF2B5EF4-FFF2-40B4-BE49-F238E27FC236}">
                  <a16:creationId xmlns:a16="http://schemas.microsoft.com/office/drawing/2014/main" id="{6308FF12-98DE-4C1A-B5AE-F6FF2E8F4DC1}"/>
                </a:ext>
              </a:extLst>
            </p:cNvPr>
            <p:cNvSpPr txBox="1"/>
            <p:nvPr/>
          </p:nvSpPr>
          <p:spPr>
            <a:xfrm>
              <a:off x="7816971" y="8487913"/>
              <a:ext cx="5086395" cy="4012790"/>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预先设置每种类型机器需要定期巡检的内容、标准，并制定周期性的巡检计划。巡检人员收到手机端通知后按计划执行巡检，并在触控屏中提交每一台机器每一项的巡检结果。</a:t>
              </a:r>
            </a:p>
          </p:txBody>
        </p:sp>
      </p:grpSp>
      <p:grpSp>
        <p:nvGrpSpPr>
          <p:cNvPr id="18" name="组合 17">
            <a:extLst>
              <a:ext uri="{FF2B5EF4-FFF2-40B4-BE49-F238E27FC236}">
                <a16:creationId xmlns:a16="http://schemas.microsoft.com/office/drawing/2014/main" id="{5B57E1D9-37FD-4CE3-8019-4ECB96AAB92F}"/>
              </a:ext>
            </a:extLst>
          </p:cNvPr>
          <p:cNvGrpSpPr/>
          <p:nvPr/>
        </p:nvGrpSpPr>
        <p:grpSpPr>
          <a:xfrm>
            <a:off x="1459916" y="2466306"/>
            <a:ext cx="5086396" cy="2664439"/>
            <a:chOff x="1775026" y="2961788"/>
            <a:chExt cx="5086396" cy="2664439"/>
          </a:xfrm>
        </p:grpSpPr>
        <p:sp>
          <p:nvSpPr>
            <p:cNvPr id="19" name="对角圆角矩形 16">
              <a:extLst>
                <a:ext uri="{FF2B5EF4-FFF2-40B4-BE49-F238E27FC236}">
                  <a16:creationId xmlns:a16="http://schemas.microsoft.com/office/drawing/2014/main" id="{2CE84B17-8765-4066-996A-5CA93A65FF89}"/>
                </a:ext>
              </a:extLst>
            </p:cNvPr>
            <p:cNvSpPr/>
            <p:nvPr/>
          </p:nvSpPr>
          <p:spPr>
            <a:xfrm>
              <a:off x="1775027" y="2961788"/>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设备台账</a:t>
              </a:r>
            </a:p>
          </p:txBody>
        </p:sp>
        <p:sp>
          <p:nvSpPr>
            <p:cNvPr id="20" name="TextBox 55">
              <a:extLst>
                <a:ext uri="{FF2B5EF4-FFF2-40B4-BE49-F238E27FC236}">
                  <a16:creationId xmlns:a16="http://schemas.microsoft.com/office/drawing/2014/main" id="{F6BF2CC0-0B78-409A-8E89-7789097AEDAC}"/>
                </a:ext>
              </a:extLst>
            </p:cNvPr>
            <p:cNvSpPr txBox="1"/>
            <p:nvPr/>
          </p:nvSpPr>
          <p:spPr>
            <a:xfrm>
              <a:off x="1775026" y="3625718"/>
              <a:ext cx="5086395" cy="2000509"/>
            </a:xfrm>
            <a:prstGeom prst="rect">
              <a:avLst/>
            </a:prstGeom>
            <a:solidFill>
              <a:schemeClr val="bg1"/>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       在系统中登记机台的编号、名称、类型、型号、所属车间等基础信息。</a:t>
              </a:r>
            </a:p>
          </p:txBody>
        </p:sp>
      </p:grpSp>
    </p:spTree>
    <p:extLst>
      <p:ext uri="{BB962C8B-B14F-4D97-AF65-F5344CB8AC3E}">
        <p14:creationId xmlns:p14="http://schemas.microsoft.com/office/powerpoint/2010/main" val="3491206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报表看板</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4149" y="2416548"/>
            <a:ext cx="7777105" cy="4304412"/>
          </a:xfrm>
          <a:prstGeom prst="rect">
            <a:avLst/>
          </a:prstGeom>
          <a:noFill/>
          <a:ln w="9525">
            <a:solidFill>
              <a:srgbClr val="2E75B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9038" y="2416547"/>
            <a:ext cx="7706048" cy="4265083"/>
          </a:xfrm>
          <a:prstGeom prst="rect">
            <a:avLst/>
          </a:prstGeom>
          <a:solidFill>
            <a:schemeClr val="accent2"/>
          </a:solidFill>
          <a:ln>
            <a:solidFill>
              <a:srgbClr val="2E75B6"/>
            </a:solidFill>
          </a:ln>
          <a:effec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3580" y="6721521"/>
            <a:ext cx="8325545" cy="460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628" y="7093755"/>
            <a:ext cx="8154145" cy="451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6837" y="3994341"/>
            <a:ext cx="8674714" cy="480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999795" y="11303186"/>
            <a:ext cx="22996754" cy="1769715"/>
          </a:xfrm>
          <a:prstGeom prst="rect">
            <a:avLst/>
          </a:prstGeom>
        </p:spPr>
        <p:txBody>
          <a:bodyPr wrap="square">
            <a:spAutoFit/>
          </a:bodyPr>
          <a:lstStyle/>
          <a:p>
            <a:pPr>
              <a:lnSpc>
                <a:spcPct val="150000"/>
              </a:lnSpc>
            </a:pPr>
            <a:r>
              <a:rPr lang="zh-CN" altLang="en-US" b="1"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系统提供生产日报、质量日报、库存报表等一系列统计报表，支持根据用户要求进行定制化开发。系统中的生产看板、排机看板、设备看板、仓储看板、质量看板可实时显示企业生产状态，可在车间、办公室等位置使用大屏展示，方便管理人员随时掌握生产情况。</a:t>
            </a:r>
            <a:endParaRPr lang="zh-CN" altLang="en-US" sz="2800" dirty="0"/>
          </a:p>
        </p:txBody>
      </p:sp>
    </p:spTree>
    <p:extLst>
      <p:ext uri="{BB962C8B-B14F-4D97-AF65-F5344CB8AC3E}">
        <p14:creationId xmlns:p14="http://schemas.microsoft.com/office/powerpoint/2010/main" val="40798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实施与售后</a:t>
            </a:r>
          </a:p>
        </p:txBody>
      </p:sp>
      <p:grpSp>
        <p:nvGrpSpPr>
          <p:cNvPr id="12" name="组合 11"/>
          <p:cNvGrpSpPr/>
          <p:nvPr/>
        </p:nvGrpSpPr>
        <p:grpSpPr>
          <a:xfrm>
            <a:off x="570885" y="7002810"/>
            <a:ext cx="5309743" cy="523220"/>
            <a:chOff x="997774" y="5906270"/>
            <a:chExt cx="5309743" cy="523220"/>
          </a:xfrm>
        </p:grpSpPr>
        <p:sp>
          <p:nvSpPr>
            <p:cNvPr id="5" name="文本占位符 144">
              <a:extLst>
                <a:ext uri="{FF2B5EF4-FFF2-40B4-BE49-F238E27FC236}">
                  <a16:creationId xmlns:a16="http://schemas.microsoft.com/office/drawing/2014/main" id="{D80E85E1-DDB8-4484-9E16-2E408F318B0A}"/>
                </a:ext>
              </a:extLst>
            </p:cNvPr>
            <p:cNvSpPr txBox="1">
              <a:spLocks/>
            </p:cNvSpPr>
            <p:nvPr/>
          </p:nvSpPr>
          <p:spPr>
            <a:xfrm>
              <a:off x="1118726" y="5906270"/>
              <a:ext cx="5188791" cy="523220"/>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多模式部署</a:t>
              </a:r>
            </a:p>
          </p:txBody>
        </p:sp>
        <p:sp>
          <p:nvSpPr>
            <p:cNvPr id="6" name="矩形 5">
              <a:extLst>
                <a:ext uri="{FF2B5EF4-FFF2-40B4-BE49-F238E27FC236}">
                  <a16:creationId xmlns:a16="http://schemas.microsoft.com/office/drawing/2014/main" id="{56A312D1-2548-42ED-8D00-D18183102543}"/>
                </a:ext>
              </a:extLst>
            </p:cNvPr>
            <p:cNvSpPr/>
            <p:nvPr/>
          </p:nvSpPr>
          <p:spPr>
            <a:xfrm>
              <a:off x="997774" y="5919726"/>
              <a:ext cx="67957"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 name="矩形 6">
              <a:extLst>
                <a:ext uri="{FF2B5EF4-FFF2-40B4-BE49-F238E27FC236}">
                  <a16:creationId xmlns:a16="http://schemas.microsoft.com/office/drawing/2014/main" id="{E462EA48-EFB3-4325-87A6-A356191D2F9C}"/>
                </a:ext>
              </a:extLst>
            </p:cNvPr>
            <p:cNvSpPr/>
            <p:nvPr/>
          </p:nvSpPr>
          <p:spPr>
            <a:xfrm>
              <a:off x="1081026" y="5919726"/>
              <a:ext cx="22406" cy="423710"/>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8" name="矩形 7">
            <a:extLst>
              <a:ext uri="{FF2B5EF4-FFF2-40B4-BE49-F238E27FC236}">
                <a16:creationId xmlns:a16="http://schemas.microsoft.com/office/drawing/2014/main" id="{2A9073E5-2C7B-432D-890B-CC790F095701}"/>
              </a:ext>
            </a:extLst>
          </p:cNvPr>
          <p:cNvSpPr/>
          <p:nvPr/>
        </p:nvSpPr>
        <p:spPr>
          <a:xfrm>
            <a:off x="504962" y="7851940"/>
            <a:ext cx="4794676" cy="657623"/>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nvGrpSpPr>
          <p:cNvPr id="13" name="组合 12"/>
          <p:cNvGrpSpPr/>
          <p:nvPr/>
        </p:nvGrpSpPr>
        <p:grpSpPr>
          <a:xfrm>
            <a:off x="418478" y="10235556"/>
            <a:ext cx="15801207" cy="2728952"/>
            <a:chOff x="953989" y="8592597"/>
            <a:chExt cx="15801207" cy="2728952"/>
          </a:xfrm>
        </p:grpSpPr>
        <p:sp>
          <p:nvSpPr>
            <p:cNvPr id="9" name="矩形 8">
              <a:extLst>
                <a:ext uri="{FF2B5EF4-FFF2-40B4-BE49-F238E27FC236}">
                  <a16:creationId xmlns:a16="http://schemas.microsoft.com/office/drawing/2014/main" id="{78045642-BE9F-42CE-BF99-54A57FF3ACA5}"/>
                </a:ext>
              </a:extLst>
            </p:cNvPr>
            <p:cNvSpPr/>
            <p:nvPr/>
          </p:nvSpPr>
          <p:spPr>
            <a:xfrm>
              <a:off x="1036659" y="8658994"/>
              <a:ext cx="4794676" cy="576064"/>
            </a:xfrm>
            <a:prstGeom prst="rect">
              <a:avLst/>
            </a:prstGeom>
            <a:gradFill>
              <a:gsLst>
                <a:gs pos="0">
                  <a:srgbClr val="01ACBE">
                    <a:alpha val="31000"/>
                  </a:srgbClr>
                </a:gs>
                <a:gs pos="100000">
                  <a:srgbClr val="00388F">
                    <a:alpha val="0"/>
                  </a:srgbClr>
                </a:gs>
              </a:gsLst>
              <a:lin ang="0" scaled="0"/>
            </a:gra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文本框 47">
              <a:extLst>
                <a:ext uri="{FF2B5EF4-FFF2-40B4-BE49-F238E27FC236}">
                  <a16:creationId xmlns:a16="http://schemas.microsoft.com/office/drawing/2014/main" id="{138F9262-519C-4B6F-8C72-FA24D1AFF22B}"/>
                </a:ext>
              </a:extLst>
            </p:cNvPr>
            <p:cNvSpPr txBox="1"/>
            <p:nvPr/>
          </p:nvSpPr>
          <p:spPr>
            <a:xfrm>
              <a:off x="953989" y="8592597"/>
              <a:ext cx="15801207" cy="2728952"/>
            </a:xfrm>
            <a:prstGeom prst="rect">
              <a:avLst/>
            </a:prstGeom>
            <a:noFill/>
          </p:spPr>
          <p:txBody>
            <a:bodyPr wrap="square">
              <a:spAutoFit/>
            </a:bodyPr>
            <a:lstStyle>
              <a:defPPr>
                <a:defRPr lang="en-US"/>
              </a:defPPr>
              <a:lvl1pPr>
                <a:lnSpc>
                  <a:spcPct val="150000"/>
                </a:lnSpc>
                <a:spcAft>
                  <a:spcPts val="1000"/>
                </a:spcAft>
                <a:defRPr sz="1200" b="0" i="0">
                  <a:solidFill>
                    <a:srgbClr val="666666"/>
                  </a:solidFill>
                  <a:effectLst/>
                  <a:latin typeface="微软雅黑 Light" panose="020B0502040204020203" pitchFamily="34" charset="-122"/>
                  <a:ea typeface="微软雅黑 Light" panose="020B0502040204020203" pitchFamily="34" charset="-122"/>
                </a:defRPr>
              </a:lvl1pPr>
            </a:lstStyle>
            <a:p>
              <a:pPr>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模式二：云平台模式</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zh-CN" altLang="en-US" sz="2800" dirty="0">
                  <a:solidFill>
                    <a:schemeClr val="tx1"/>
                  </a:solidFill>
                </a:rPr>
                <a:t>租用服务器，将系统部署在云平台，设备和生产数据上传至云端服务器，由信息化企业提供运维服务。能够为企业节约信息化的硬件一次性投入成本。具有成本低、使用便捷、无需运维和容易扩展的优点。</a:t>
              </a:r>
              <a:endParaRPr lang="en-US" altLang="zh-CN" sz="2800" dirty="0">
                <a:solidFill>
                  <a:schemeClr val="tx1"/>
                </a:solidFill>
              </a:endParaRPr>
            </a:p>
          </p:txBody>
        </p:sp>
      </p:grpSp>
      <p:sp>
        <p:nvSpPr>
          <p:cNvPr id="11" name="文本框 32">
            <a:extLst>
              <a:ext uri="{FF2B5EF4-FFF2-40B4-BE49-F238E27FC236}">
                <a16:creationId xmlns:a16="http://schemas.microsoft.com/office/drawing/2014/main" id="{495256F0-B15E-4EDD-97FD-F762F5E1FF1E}"/>
              </a:ext>
            </a:extLst>
          </p:cNvPr>
          <p:cNvSpPr txBox="1"/>
          <p:nvPr/>
        </p:nvSpPr>
        <p:spPr>
          <a:xfrm>
            <a:off x="449933" y="7851940"/>
            <a:ext cx="15719386" cy="2082621"/>
          </a:xfrm>
          <a:prstGeom prst="rect">
            <a:avLst/>
          </a:prstGeom>
          <a:noFill/>
        </p:spPr>
        <p:txBody>
          <a:bodyPr wrap="square">
            <a:spAutoFit/>
          </a:bodyPr>
          <a:lstStyle>
            <a:defPPr>
              <a:defRPr lang="zh-CN"/>
            </a:defPPr>
            <a:lvl1pPr algn="just">
              <a:lnSpc>
                <a:spcPct val="150000"/>
              </a:lnSpc>
              <a:defRPr sz="1200" b="0" i="0">
                <a:solidFill>
                  <a:srgbClr val="666666"/>
                </a:solidFill>
                <a:effectLst/>
                <a:latin typeface="微软雅黑 Light" panose="020B0502040204020203" pitchFamily="34" charset="-122"/>
                <a:ea typeface="微软雅黑 Light" panose="020B0502040204020203" pitchFamily="34" charset="-122"/>
              </a:defRPr>
            </a:lvl1pPr>
          </a:lstStyle>
          <a:p>
            <a:pPr algn="l">
              <a:spcAft>
                <a:spcPts val="445"/>
              </a:spcAft>
            </a:pPr>
            <a:r>
              <a:rPr lang="zh-CN" altLang="en-US" sz="2800" dirty="0">
                <a:solidFill>
                  <a:schemeClr val="tx1"/>
                </a:solidFill>
                <a:latin typeface="微软雅黑" panose="020B0503020204020204" pitchFamily="34" charset="-122"/>
                <a:ea typeface="微软雅黑" panose="020B0503020204020204" pitchFamily="34" charset="-122"/>
              </a:rPr>
              <a:t>模式一：企业局域网+自建服务器模式</a:t>
            </a:r>
          </a:p>
          <a:p>
            <a:pPr algn="l"/>
            <a:r>
              <a:rPr lang="zh-CN" altLang="en-US" sz="2800" dirty="0">
                <a:solidFill>
                  <a:schemeClr val="tx1"/>
                </a:solidFill>
                <a:sym typeface="+mn-ea"/>
              </a:rPr>
              <a:t>具备条件并对数据安全有一定要求的企业</a:t>
            </a:r>
            <a:r>
              <a:rPr lang="zh-CN" altLang="en-US" sz="2800" dirty="0">
                <a:solidFill>
                  <a:schemeClr val="tx1"/>
                </a:solidFill>
              </a:rPr>
              <a:t>，可以采用私有化部署的模式。具有方便管理、稳定性高、安全性高的优点。缺点是需要自建机房环境，需要有自己的运维人员，运维成本高。</a:t>
            </a:r>
          </a:p>
        </p:txBody>
      </p:sp>
      <p:grpSp>
        <p:nvGrpSpPr>
          <p:cNvPr id="14" name="组合 13">
            <a:extLst>
              <a:ext uri="{FF2B5EF4-FFF2-40B4-BE49-F238E27FC236}">
                <a16:creationId xmlns:a16="http://schemas.microsoft.com/office/drawing/2014/main" id="{1D823028-92A8-43CE-A48F-4F53E84015BB}"/>
              </a:ext>
            </a:extLst>
          </p:cNvPr>
          <p:cNvGrpSpPr/>
          <p:nvPr/>
        </p:nvGrpSpPr>
        <p:grpSpPr>
          <a:xfrm>
            <a:off x="16219684" y="7218834"/>
            <a:ext cx="7488833" cy="2273367"/>
            <a:chOff x="10398850" y="2669153"/>
            <a:chExt cx="6699595" cy="2033780"/>
          </a:xfrm>
        </p:grpSpPr>
        <p:sp>
          <p:nvSpPr>
            <p:cNvPr id="15" name="TextBox 87">
              <a:extLst>
                <a:ext uri="{FF2B5EF4-FFF2-40B4-BE49-F238E27FC236}">
                  <a16:creationId xmlns:a16="http://schemas.microsoft.com/office/drawing/2014/main" id="{9369ADA1-B189-4197-965E-16990632BE5F}"/>
                </a:ext>
              </a:extLst>
            </p:cNvPr>
            <p:cNvSpPr txBox="1"/>
            <p:nvPr/>
          </p:nvSpPr>
          <p:spPr>
            <a:xfrm>
              <a:off x="13619811" y="3215421"/>
              <a:ext cx="168198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咨询</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咨询免费</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进场收费</a:t>
              </a:r>
              <a:endParaRPr lang="en-US" altLang="zh-CN" sz="2800" spc="334" dirty="0">
                <a:latin typeface="微软雅黑 Light" panose="020B0502040204020203" pitchFamily="34" charset="-122"/>
                <a:ea typeface="微软雅黑 Light" panose="020B0502040204020203" pitchFamily="34" charset="-122"/>
                <a:cs typeface="+mn-ea"/>
                <a:sym typeface="+mn-lt"/>
              </a:endParaRPr>
            </a:p>
          </p:txBody>
        </p:sp>
        <p:sp>
          <p:nvSpPr>
            <p:cNvPr id="16" name="TextBox 88">
              <a:extLst>
                <a:ext uri="{FF2B5EF4-FFF2-40B4-BE49-F238E27FC236}">
                  <a16:creationId xmlns:a16="http://schemas.microsoft.com/office/drawing/2014/main" id="{1BF67595-DA04-4E01-80DE-34B872207F12}"/>
                </a:ext>
              </a:extLst>
            </p:cNvPr>
            <p:cNvSpPr txBox="1"/>
            <p:nvPr/>
          </p:nvSpPr>
          <p:spPr>
            <a:xfrm>
              <a:off x="10398850" y="3271163"/>
              <a:ext cx="1803740"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实施</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专业顾问</a:t>
              </a: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上门服务</a:t>
              </a:r>
            </a:p>
          </p:txBody>
        </p:sp>
        <p:sp>
          <p:nvSpPr>
            <p:cNvPr id="17" name="TextBox 36">
              <a:extLst>
                <a:ext uri="{FF2B5EF4-FFF2-40B4-BE49-F238E27FC236}">
                  <a16:creationId xmlns:a16="http://schemas.microsoft.com/office/drawing/2014/main" id="{0421FB66-8422-4CDA-8C47-567B99F5CDE7}"/>
                </a:ext>
              </a:extLst>
            </p:cNvPr>
            <p:cNvSpPr txBox="1"/>
            <p:nvPr/>
          </p:nvSpPr>
          <p:spPr>
            <a:xfrm>
              <a:off x="12073749" y="3215421"/>
              <a:ext cx="1699448"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调研</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行业专家</a:t>
              </a:r>
            </a:p>
            <a:p>
              <a:pPr algn="ctr"/>
              <a:r>
                <a:rPr lang="zh-CN" altLang="en-US" sz="2800" spc="334" dirty="0">
                  <a:latin typeface="微软雅黑 Light" panose="020B0502040204020203" pitchFamily="34" charset="-122"/>
                  <a:ea typeface="微软雅黑 Light" panose="020B0502040204020203" pitchFamily="34" charset="-122"/>
                  <a:cs typeface="+mn-ea"/>
                  <a:sym typeface="Arial" panose="020B0604020202020204" pitchFamily="34" charset="0"/>
                </a:rPr>
                <a:t>现场调研</a:t>
              </a:r>
              <a:endParaRPr lang="en-US" altLang="zh-CN" sz="2800" kern="0" dirty="0">
                <a:latin typeface="微软雅黑 Light" panose="020B0502040204020203" pitchFamily="34" charset="-122"/>
                <a:ea typeface="微软雅黑 Light" panose="020B0502040204020203" pitchFamily="34" charset="-122"/>
                <a:cs typeface="+mn-ea"/>
                <a:sym typeface="+mn-lt"/>
              </a:endParaRPr>
            </a:p>
          </p:txBody>
        </p:sp>
        <p:sp>
          <p:nvSpPr>
            <p:cNvPr id="18" name="TextBox 91">
              <a:extLst>
                <a:ext uri="{FF2B5EF4-FFF2-40B4-BE49-F238E27FC236}">
                  <a16:creationId xmlns:a16="http://schemas.microsoft.com/office/drawing/2014/main" id="{4D734B2C-0E8C-40E2-BAE1-AA16E7D990F7}"/>
                </a:ext>
              </a:extLst>
            </p:cNvPr>
            <p:cNvSpPr txBox="1"/>
            <p:nvPr/>
          </p:nvSpPr>
          <p:spPr>
            <a:xfrm>
              <a:off x="15294708" y="3215421"/>
              <a:ext cx="1803737" cy="1431770"/>
            </a:xfrm>
            <a:prstGeom prst="rect">
              <a:avLst/>
            </a:prstGeom>
            <a:noFill/>
          </p:spPr>
          <p:txBody>
            <a:bodyPr wrap="square" rtlCol="0">
              <a:spAutoFit/>
            </a:bodyPr>
            <a:lstStyle/>
            <a:p>
              <a:pPr algn="ctr" defTabSz="1357701">
                <a:lnSpc>
                  <a:spcPct val="150000"/>
                </a:lnSpc>
              </a:pPr>
              <a:r>
                <a:rPr lang="zh-CN" altLang="en-US" sz="2800" kern="0" dirty="0">
                  <a:latin typeface="微软雅黑 Light" panose="020B0502040204020203" pitchFamily="34" charset="-122"/>
                  <a:ea typeface="微软雅黑 Light" panose="020B0502040204020203" pitchFamily="34" charset="-122"/>
                  <a:cs typeface="+mn-ea"/>
                  <a:sym typeface="+mn-lt"/>
                </a:rPr>
                <a:t>售后</a:t>
              </a:r>
              <a:endParaRPr lang="en-US" altLang="zh-CN" sz="2800" kern="0" dirty="0">
                <a:latin typeface="微软雅黑 Light" panose="020B0502040204020203" pitchFamily="34" charset="-122"/>
                <a:ea typeface="微软雅黑 Light" panose="020B0502040204020203" pitchFamily="34" charset="-122"/>
                <a:cs typeface="+mn-ea"/>
                <a:sym typeface="+mn-lt"/>
              </a:endParaRPr>
            </a:p>
            <a:p>
              <a:pPr algn="ctr"/>
              <a:r>
                <a:rPr lang="en-US" altLang="zh-CN" sz="2800" spc="334" dirty="0">
                  <a:latin typeface="微软雅黑 Light" panose="020B0502040204020203" pitchFamily="34" charset="-122"/>
                  <a:ea typeface="微软雅黑 Light" panose="020B0502040204020203" pitchFamily="34" charset="-122"/>
                  <a:cs typeface="+mn-ea"/>
                  <a:sym typeface="+mn-lt"/>
                </a:rPr>
                <a:t>7X24</a:t>
              </a:r>
              <a:r>
                <a:rPr lang="zh-CN" altLang="en-US" sz="2800" spc="334" dirty="0">
                  <a:latin typeface="微软雅黑 Light" panose="020B0502040204020203" pitchFamily="34" charset="-122"/>
                  <a:ea typeface="微软雅黑 Light" panose="020B0502040204020203" pitchFamily="34" charset="-122"/>
                  <a:cs typeface="+mn-ea"/>
                  <a:sym typeface="+mn-lt"/>
                </a:rPr>
                <a:t>小时</a:t>
              </a:r>
              <a:endParaRPr lang="en-US" altLang="zh-CN" sz="2800" spc="334" dirty="0">
                <a:latin typeface="微软雅黑 Light" panose="020B0502040204020203" pitchFamily="34" charset="-122"/>
                <a:ea typeface="微软雅黑 Light" panose="020B0502040204020203" pitchFamily="34" charset="-122"/>
                <a:cs typeface="+mn-ea"/>
                <a:sym typeface="+mn-lt"/>
              </a:endParaRPr>
            </a:p>
            <a:p>
              <a:pPr algn="ctr"/>
              <a:r>
                <a:rPr lang="zh-CN" altLang="en-US" sz="2800" spc="334" dirty="0">
                  <a:latin typeface="微软雅黑 Light" panose="020B0502040204020203" pitchFamily="34" charset="-122"/>
                  <a:ea typeface="微软雅黑 Light" panose="020B0502040204020203" pitchFamily="34" charset="-122"/>
                  <a:cs typeface="+mn-ea"/>
                  <a:sym typeface="+mn-lt"/>
                </a:rPr>
                <a:t>技术支持</a:t>
              </a:r>
            </a:p>
          </p:txBody>
        </p:sp>
        <p:sp>
          <p:nvSpPr>
            <p:cNvPr id="19" name="文本占位符 144">
              <a:extLst>
                <a:ext uri="{FF2B5EF4-FFF2-40B4-BE49-F238E27FC236}">
                  <a16:creationId xmlns:a16="http://schemas.microsoft.com/office/drawing/2014/main" id="{3BA8E696-90EE-46EC-9C57-B573B5C2C58F}"/>
                </a:ext>
              </a:extLst>
            </p:cNvPr>
            <p:cNvSpPr txBox="1">
              <a:spLocks/>
            </p:cNvSpPr>
            <p:nvPr/>
          </p:nvSpPr>
          <p:spPr>
            <a:xfrm>
              <a:off x="10944179" y="2669153"/>
              <a:ext cx="4641952" cy="468079"/>
            </a:xfrm>
            <a:prstGeom prst="rect">
              <a:avLst/>
            </a:prstGeom>
            <a:noFill/>
          </p:spPr>
          <p:txBody>
            <a:bodyPr wrap="square"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服务</a:t>
              </a:r>
              <a:r>
                <a:rPr lang="en-US" altLang="zh-CN" sz="2800" dirty="0">
                  <a:latin typeface="微软雅黑" panose="020B0503020204020204" pitchFamily="34" charset="-122"/>
                  <a:ea typeface="微软雅黑" panose="020B0503020204020204" pitchFamily="34" charset="-122"/>
                </a:rPr>
                <a:t>&amp;</a:t>
              </a:r>
              <a:r>
                <a:rPr lang="zh-CN" altLang="en-US" sz="2800" dirty="0">
                  <a:latin typeface="微软雅黑" panose="020B0503020204020204" pitchFamily="34" charset="-122"/>
                  <a:ea typeface="微软雅黑" panose="020B0503020204020204" pitchFamily="34" charset="-122"/>
                </a:rPr>
                <a:t>售后</a:t>
              </a:r>
            </a:p>
          </p:txBody>
        </p:sp>
        <p:sp>
          <p:nvSpPr>
            <p:cNvPr id="20" name="矩形 19">
              <a:extLst>
                <a:ext uri="{FF2B5EF4-FFF2-40B4-BE49-F238E27FC236}">
                  <a16:creationId xmlns:a16="http://schemas.microsoft.com/office/drawing/2014/main" id="{18B35CB1-6564-43E7-BDCC-D85002297E67}"/>
                </a:ext>
              </a:extLst>
            </p:cNvPr>
            <p:cNvSpPr/>
            <p:nvPr/>
          </p:nvSpPr>
          <p:spPr>
            <a:xfrm>
              <a:off x="10835974" y="2681192"/>
              <a:ext cx="6079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1" name="矩形 20">
              <a:extLst>
                <a:ext uri="{FF2B5EF4-FFF2-40B4-BE49-F238E27FC236}">
                  <a16:creationId xmlns:a16="http://schemas.microsoft.com/office/drawing/2014/main" id="{6C9B8165-2386-4703-8339-F6A088F2E638}"/>
                </a:ext>
              </a:extLst>
            </p:cNvPr>
            <p:cNvSpPr/>
            <p:nvPr/>
          </p:nvSpPr>
          <p:spPr>
            <a:xfrm>
              <a:off x="10910452" y="2681192"/>
              <a:ext cx="20045" cy="379056"/>
            </a:xfrm>
            <a:prstGeom prst="rect">
              <a:avLst/>
            </a:prstGeom>
            <a:solidFill>
              <a:srgbClr val="02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cxnSp>
          <p:nvCxnSpPr>
            <p:cNvPr id="22" name="直接连接符 21">
              <a:extLst>
                <a:ext uri="{FF2B5EF4-FFF2-40B4-BE49-F238E27FC236}">
                  <a16:creationId xmlns:a16="http://schemas.microsoft.com/office/drawing/2014/main" id="{192D79CE-93FD-4CB4-86FB-2174E5993DD5}"/>
                </a:ext>
              </a:extLst>
            </p:cNvPr>
            <p:cNvCxnSpPr/>
            <p:nvPr/>
          </p:nvCxnSpPr>
          <p:spPr>
            <a:xfrm>
              <a:off x="1207374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471C102-9CE1-441F-8A76-017E47DD0C49}"/>
                </a:ext>
              </a:extLst>
            </p:cNvPr>
            <p:cNvCxnSpPr/>
            <p:nvPr/>
          </p:nvCxnSpPr>
          <p:spPr>
            <a:xfrm>
              <a:off x="13619810"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6A4F578-5752-4579-8618-700D51326A92}"/>
                </a:ext>
              </a:extLst>
            </p:cNvPr>
            <p:cNvCxnSpPr/>
            <p:nvPr/>
          </p:nvCxnSpPr>
          <p:spPr>
            <a:xfrm>
              <a:off x="15230289" y="3215421"/>
              <a:ext cx="0" cy="10043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5" name="文本占位符 144">
            <a:extLst>
              <a:ext uri="{FF2B5EF4-FFF2-40B4-BE49-F238E27FC236}">
                <a16:creationId xmlns:a16="http://schemas.microsoft.com/office/drawing/2014/main" id="{D5041B95-A6F4-4CAD-BB0C-CA922F9B01B9}"/>
              </a:ext>
            </a:extLst>
          </p:cNvPr>
          <p:cNvSpPr txBox="1">
            <a:spLocks/>
          </p:cNvSpPr>
          <p:nvPr/>
        </p:nvSpPr>
        <p:spPr>
          <a:xfrm>
            <a:off x="1098403" y="1534785"/>
            <a:ext cx="2335594"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实施步骤</a:t>
            </a:r>
          </a:p>
        </p:txBody>
      </p:sp>
      <p:grpSp>
        <p:nvGrpSpPr>
          <p:cNvPr id="26" name="组合 25">
            <a:extLst>
              <a:ext uri="{FF2B5EF4-FFF2-40B4-BE49-F238E27FC236}">
                <a16:creationId xmlns:a16="http://schemas.microsoft.com/office/drawing/2014/main" id="{2B6C3BE5-A52F-46EB-937F-5764408154E2}"/>
              </a:ext>
            </a:extLst>
          </p:cNvPr>
          <p:cNvGrpSpPr/>
          <p:nvPr/>
        </p:nvGrpSpPr>
        <p:grpSpPr>
          <a:xfrm>
            <a:off x="999795" y="1621758"/>
            <a:ext cx="98608" cy="395440"/>
            <a:chOff x="936097" y="1570520"/>
            <a:chExt cx="141784" cy="568584"/>
          </a:xfrm>
        </p:grpSpPr>
        <p:sp>
          <p:nvSpPr>
            <p:cNvPr id="27" name="矩形 26">
              <a:extLst>
                <a:ext uri="{FF2B5EF4-FFF2-40B4-BE49-F238E27FC236}">
                  <a16:creationId xmlns:a16="http://schemas.microsoft.com/office/drawing/2014/main" id="{7631C0F2-119B-431C-B32B-0B9880503F89}"/>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8" name="矩形 27">
              <a:extLst>
                <a:ext uri="{FF2B5EF4-FFF2-40B4-BE49-F238E27FC236}">
                  <a16:creationId xmlns:a16="http://schemas.microsoft.com/office/drawing/2014/main" id="{F5703C47-3845-478A-AD56-E3AE541A1044}"/>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29" name="Text Box 26">
            <a:extLst>
              <a:ext uri="{FF2B5EF4-FFF2-40B4-BE49-F238E27FC236}">
                <a16:creationId xmlns:a16="http://schemas.microsoft.com/office/drawing/2014/main" id="{BD95CB53-2B28-4249-9858-3BF1E0FC6E97}"/>
              </a:ext>
            </a:extLst>
          </p:cNvPr>
          <p:cNvSpPr>
            <a:spLocks noChangeArrowheads="1"/>
          </p:cNvSpPr>
          <p:nvPr/>
        </p:nvSpPr>
        <p:spPr bwMode="auto">
          <a:xfrm>
            <a:off x="881981" y="3492680"/>
            <a:ext cx="6891846" cy="2031325"/>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企业业务流程调研及改造方案制定。</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物料、产品、工艺、仓储等主数据收集。</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特殊场景及需求分析。</a:t>
            </a:r>
          </a:p>
        </p:txBody>
      </p:sp>
      <p:sp>
        <p:nvSpPr>
          <p:cNvPr id="30" name="Text Box 26">
            <a:extLst>
              <a:ext uri="{FF2B5EF4-FFF2-40B4-BE49-F238E27FC236}">
                <a16:creationId xmlns:a16="http://schemas.microsoft.com/office/drawing/2014/main" id="{0C2E1C07-03DE-48C6-89AF-4FA7002B6EAB}"/>
              </a:ext>
            </a:extLst>
          </p:cNvPr>
          <p:cNvSpPr>
            <a:spLocks noChangeArrowheads="1"/>
          </p:cNvSpPr>
          <p:nvPr/>
        </p:nvSpPr>
        <p:spPr bwMode="auto">
          <a:xfrm>
            <a:off x="18711974" y="3276656"/>
            <a:ext cx="4060439" cy="3323987"/>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系统试运行</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管理人员培训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操作人员培训</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sym typeface="微软雅黑" pitchFamily="34" charset="-122"/>
              </a:rPr>
              <a:t>系统验收及长期运维</a:t>
            </a:r>
            <a:endParaRPr lang="en-US" altLang="zh-CN" sz="2800" dirty="0">
              <a:latin typeface="微软雅黑 Light" panose="020B0502040204020203" pitchFamily="34" charset="-122"/>
              <a:ea typeface="微软雅黑 Light" panose="020B0502040204020203" pitchFamily="34" charset="-122"/>
              <a:sym typeface="微软雅黑" pitchFamily="34" charset="-122"/>
            </a:endParaRPr>
          </a:p>
          <a:p>
            <a:pPr marL="190927" indent="-190927">
              <a:lnSpc>
                <a:spcPct val="150000"/>
              </a:lnSpc>
              <a:buFont typeface="Arial" panose="020B0604020202020204" pitchFamily="34" charset="0"/>
              <a:buChar char="•"/>
            </a:pPr>
            <a:endParaRPr lang="en-US" sz="2800" dirty="0">
              <a:latin typeface="微软雅黑 Light" panose="020B0502040204020203" pitchFamily="34" charset="-122"/>
              <a:ea typeface="微软雅黑 Light" panose="020B0502040204020203" pitchFamily="34" charset="-122"/>
              <a:sym typeface="微软雅黑" pitchFamily="34" charset="-122"/>
            </a:endParaRPr>
          </a:p>
        </p:txBody>
      </p:sp>
      <p:sp>
        <p:nvSpPr>
          <p:cNvPr id="31" name="Text Box 26">
            <a:extLst>
              <a:ext uri="{FF2B5EF4-FFF2-40B4-BE49-F238E27FC236}">
                <a16:creationId xmlns:a16="http://schemas.microsoft.com/office/drawing/2014/main" id="{C86A6882-78E8-4631-829A-D4275CF72C94}"/>
              </a:ext>
            </a:extLst>
          </p:cNvPr>
          <p:cNvSpPr>
            <a:spLocks noChangeArrowheads="1"/>
          </p:cNvSpPr>
          <p:nvPr/>
        </p:nvSpPr>
        <p:spPr bwMode="auto">
          <a:xfrm>
            <a:off x="9941415" y="3276656"/>
            <a:ext cx="3746851" cy="2677656"/>
          </a:xfrm>
          <a:prstGeom prst="rect">
            <a:avLst/>
          </a:prstGeom>
          <a:noFill/>
        </p:spPr>
        <p:txBody>
          <a:bodyPr vert="horz" wrap="square" rtlCol="0">
            <a:spAutoFit/>
          </a:bodyPr>
          <a:lstStyle/>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系统部署</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主数据导入</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权限及功能分配</a:t>
            </a:r>
            <a:endParaRPr lang="en-US" altLang="zh-CN" sz="2800" dirty="0">
              <a:latin typeface="微软雅黑 Light" panose="020B0502040204020203" pitchFamily="34" charset="-122"/>
              <a:ea typeface="微软雅黑 Light" panose="020B0502040204020203" pitchFamily="34" charset="-122"/>
            </a:endParaRPr>
          </a:p>
          <a:p>
            <a:pPr marL="190927" indent="-190927">
              <a:lnSpc>
                <a:spcPct val="150000"/>
              </a:lnSpc>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硬件设备安装调试</a:t>
            </a:r>
            <a:endParaRPr lang="en-US" altLang="zh-CN" sz="2800" dirty="0">
              <a:latin typeface="微软雅黑 Light" panose="020B0502040204020203" pitchFamily="34" charset="-122"/>
              <a:ea typeface="微软雅黑 Light" panose="020B0502040204020203" pitchFamily="34" charset="-122"/>
            </a:endParaRPr>
          </a:p>
        </p:txBody>
      </p:sp>
      <p:sp>
        <p:nvSpPr>
          <p:cNvPr id="32" name="Text Box 23">
            <a:extLst>
              <a:ext uri="{FF2B5EF4-FFF2-40B4-BE49-F238E27FC236}">
                <a16:creationId xmlns:a16="http://schemas.microsoft.com/office/drawing/2014/main" id="{98782D5D-3F01-48E2-B911-3DF1B7EE131D}"/>
              </a:ext>
            </a:extLst>
          </p:cNvPr>
          <p:cNvSpPr>
            <a:spLocks noChangeArrowheads="1"/>
          </p:cNvSpPr>
          <p:nvPr/>
        </p:nvSpPr>
        <p:spPr bwMode="auto">
          <a:xfrm>
            <a:off x="1264735" y="2466306"/>
            <a:ext cx="26415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业务调研与数据收集</a:t>
            </a:r>
          </a:p>
        </p:txBody>
      </p:sp>
      <p:sp>
        <p:nvSpPr>
          <p:cNvPr id="33" name="Text Box 23">
            <a:extLst>
              <a:ext uri="{FF2B5EF4-FFF2-40B4-BE49-F238E27FC236}">
                <a16:creationId xmlns:a16="http://schemas.microsoft.com/office/drawing/2014/main" id="{50B2F3BF-334E-4791-87F8-6F4DDC5F79F1}"/>
              </a:ext>
            </a:extLst>
          </p:cNvPr>
          <p:cNvSpPr>
            <a:spLocks noChangeArrowheads="1"/>
          </p:cNvSpPr>
          <p:nvPr/>
        </p:nvSpPr>
        <p:spPr bwMode="auto">
          <a:xfrm>
            <a:off x="10272086" y="2250282"/>
            <a:ext cx="220318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系统部署</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与初始化</a:t>
            </a:r>
          </a:p>
        </p:txBody>
      </p:sp>
      <p:sp>
        <p:nvSpPr>
          <p:cNvPr id="34" name="Text Box 23">
            <a:extLst>
              <a:ext uri="{FF2B5EF4-FFF2-40B4-BE49-F238E27FC236}">
                <a16:creationId xmlns:a16="http://schemas.microsoft.com/office/drawing/2014/main" id="{743F0300-3A33-4A2C-BB48-11860B4C8951}"/>
              </a:ext>
            </a:extLst>
          </p:cNvPr>
          <p:cNvSpPr>
            <a:spLocks noChangeArrowheads="1"/>
          </p:cNvSpPr>
          <p:nvPr/>
        </p:nvSpPr>
        <p:spPr bwMode="auto">
          <a:xfrm>
            <a:off x="18814729" y="2260763"/>
            <a:ext cx="23484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系统运行</a:t>
            </a:r>
            <a:endParaRPr lang="en-US" altLang="zh-CN" sz="2800" b="1" i="1" dirty="0">
              <a:latin typeface="微软雅黑 Light" panose="020B0502040204020203" pitchFamily="34" charset="-122"/>
              <a:ea typeface="微软雅黑 Light" panose="020B0502040204020203" pitchFamily="34" charset="-122"/>
              <a:sym typeface="微软雅黑" pitchFamily="34" charset="-122"/>
            </a:endParaRPr>
          </a:p>
          <a:p>
            <a:r>
              <a:rPr lang="zh-CN" altLang="en-US" sz="2800" b="1" i="1" dirty="0">
                <a:latin typeface="微软雅黑 Light" panose="020B0502040204020203" pitchFamily="34" charset="-122"/>
                <a:ea typeface="微软雅黑 Light" panose="020B0502040204020203" pitchFamily="34" charset="-122"/>
                <a:sym typeface="微软雅黑" pitchFamily="34" charset="-122"/>
              </a:rPr>
              <a:t>及人员培训</a:t>
            </a:r>
          </a:p>
        </p:txBody>
      </p:sp>
      <p:sp>
        <p:nvSpPr>
          <p:cNvPr id="59" name="右箭头 58"/>
          <p:cNvSpPr/>
          <p:nvPr/>
        </p:nvSpPr>
        <p:spPr>
          <a:xfrm>
            <a:off x="3834310" y="2423639"/>
            <a:ext cx="5112567"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59"/>
          <p:cNvSpPr/>
          <p:nvPr/>
        </p:nvSpPr>
        <p:spPr>
          <a:xfrm>
            <a:off x="12763301" y="2423639"/>
            <a:ext cx="4708806" cy="707886"/>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八角星 60"/>
          <p:cNvSpPr/>
          <p:nvPr/>
        </p:nvSpPr>
        <p:spPr>
          <a:xfrm>
            <a:off x="269912" y="2394298"/>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2" name="八角星 61"/>
          <p:cNvSpPr/>
          <p:nvPr/>
        </p:nvSpPr>
        <p:spPr>
          <a:xfrm>
            <a:off x="9206232" y="2295319"/>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63" name="八角星 62"/>
          <p:cNvSpPr/>
          <p:nvPr/>
        </p:nvSpPr>
        <p:spPr>
          <a:xfrm>
            <a:off x="17667857" y="2239863"/>
            <a:ext cx="1044117" cy="964526"/>
          </a:xfrm>
          <a:prstGeom prst="star8">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Tree>
    <p:extLst>
      <p:ext uri="{BB962C8B-B14F-4D97-AF65-F5344CB8AC3E}">
        <p14:creationId xmlns:p14="http://schemas.microsoft.com/office/powerpoint/2010/main" val="78336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场景及行业</a:t>
            </a:r>
          </a:p>
        </p:txBody>
      </p:sp>
      <p:pic>
        <p:nvPicPr>
          <p:cNvPr id="9219" name="Picture 3" descr="C:\Users\Administrator\Downloads\ab86404ce1d1fa7b54ffc6fb05010cd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01" y="2268102"/>
            <a:ext cx="6945784" cy="4653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1">
            <a:extLst>
              <a:ext uri="{FF2B5EF4-FFF2-40B4-BE49-F238E27FC236}">
                <a16:creationId xmlns:a16="http://schemas.microsoft.com/office/drawing/2014/main" id="{5FFEB9AF-97F7-43FD-BC8D-2F47851C4720}"/>
              </a:ext>
            </a:extLst>
          </p:cNvPr>
          <p:cNvSpPr txBox="1"/>
          <p:nvPr/>
        </p:nvSpPr>
        <p:spPr>
          <a:xfrm>
            <a:off x="4096776" y="6921777"/>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注塑</a:t>
            </a:r>
          </a:p>
        </p:txBody>
      </p:sp>
      <p:pic>
        <p:nvPicPr>
          <p:cNvPr id="9220" name="Picture 4" descr="C:\Users\Administrator\Downloads\ef5ec8d889cbf14b7fbd7a5a6886b8d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037" y="2268103"/>
            <a:ext cx="6984775" cy="46536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1">
            <a:extLst>
              <a:ext uri="{FF2B5EF4-FFF2-40B4-BE49-F238E27FC236}">
                <a16:creationId xmlns:a16="http://schemas.microsoft.com/office/drawing/2014/main" id="{5FFEB9AF-97F7-43FD-BC8D-2F47851C4720}"/>
              </a:ext>
            </a:extLst>
          </p:cNvPr>
          <p:cNvSpPr txBox="1"/>
          <p:nvPr/>
        </p:nvSpPr>
        <p:spPr>
          <a:xfrm>
            <a:off x="12541207" y="6937689"/>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机加工</a:t>
            </a:r>
          </a:p>
        </p:txBody>
      </p:sp>
      <p:pic>
        <p:nvPicPr>
          <p:cNvPr id="9221" name="Picture 5" descr="C:\Users\Administrator\Downloads\d827f89549dd59fa4cbd8f6e9f0e142c.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101" y="8172758"/>
            <a:ext cx="6945784" cy="41122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1">
            <a:extLst>
              <a:ext uri="{FF2B5EF4-FFF2-40B4-BE49-F238E27FC236}">
                <a16:creationId xmlns:a16="http://schemas.microsoft.com/office/drawing/2014/main" id="{5FFEB9AF-97F7-43FD-BC8D-2F47851C4720}"/>
              </a:ext>
            </a:extLst>
          </p:cNvPr>
          <p:cNvSpPr txBox="1"/>
          <p:nvPr/>
        </p:nvSpPr>
        <p:spPr>
          <a:xfrm>
            <a:off x="3762301" y="12285030"/>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汽车零配件</a:t>
            </a:r>
          </a:p>
        </p:txBody>
      </p:sp>
      <p:pic>
        <p:nvPicPr>
          <p:cNvPr id="9222" name="Picture 6" descr="C:\Users\Administrator\Downloads\3d450360fb70ceeae0e35c7a621d3bfb.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130" y="8172758"/>
            <a:ext cx="6963682" cy="41376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61">
            <a:extLst>
              <a:ext uri="{FF2B5EF4-FFF2-40B4-BE49-F238E27FC236}">
                <a16:creationId xmlns:a16="http://schemas.microsoft.com/office/drawing/2014/main" id="{5FFEB9AF-97F7-43FD-BC8D-2F47851C4720}"/>
              </a:ext>
            </a:extLst>
          </p:cNvPr>
          <p:cNvSpPr txBox="1"/>
          <p:nvPr/>
        </p:nvSpPr>
        <p:spPr>
          <a:xfrm>
            <a:off x="12541207" y="12310379"/>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电子元器件</a:t>
            </a:r>
          </a:p>
        </p:txBody>
      </p:sp>
      <p:sp>
        <p:nvSpPr>
          <p:cNvPr id="13" name="文本框 38">
            <a:extLst>
              <a:ext uri="{FF2B5EF4-FFF2-40B4-BE49-F238E27FC236}">
                <a16:creationId xmlns:a16="http://schemas.microsoft.com/office/drawing/2014/main" id="{046D071D-6179-48E3-B655-B9669428383E}"/>
              </a:ext>
            </a:extLst>
          </p:cNvPr>
          <p:cNvSpPr txBox="1"/>
          <p:nvPr/>
        </p:nvSpPr>
        <p:spPr>
          <a:xfrm>
            <a:off x="19532053" y="3635246"/>
            <a:ext cx="2592288" cy="6481774"/>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en-US" altLang="zh-CN" sz="2800" b="0" kern="0" dirty="0">
                <a:latin typeface="微软雅黑" panose="020B0503020204020204" pitchFamily="34" charset="-122"/>
                <a:ea typeface="微软雅黑" panose="020B0503020204020204" pitchFamily="34" charset="-122"/>
                <a:cs typeface="Arial" panose="020B0604020202020204" pitchFamily="34" charset="0"/>
              </a:rPr>
              <a:t> HM-MES</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系统是离散制造业的通用解决方案，支持注塑、机加工、汽车零配件、电子电器、家电制造、航空制造、家具生产等多种场景。</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68374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A-图片 10">
            <a:extLst>
              <a:ext uri="{FF2B5EF4-FFF2-40B4-BE49-F238E27FC236}">
                <a16:creationId xmlns:a16="http://schemas.microsoft.com/office/drawing/2014/main" id="{4224C06F-14A0-4B8D-80D6-F513AE3E3285}"/>
              </a:ext>
            </a:extLst>
          </p:cNvPr>
          <p:cNvPicPr>
            <a:picLocks/>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
        <p:nvSpPr>
          <p:cNvPr id="4" name="文本框 34">
            <a:extLst>
              <a:ext uri="{FF2B5EF4-FFF2-40B4-BE49-F238E27FC236}">
                <a16:creationId xmlns:a16="http://schemas.microsoft.com/office/drawing/2014/main" id="{99CF8BF6-2250-47D0-814E-2DD7BA14AF68}"/>
              </a:ext>
            </a:extLst>
          </p:cNvPr>
          <p:cNvSpPr txBox="1"/>
          <p:nvPr/>
        </p:nvSpPr>
        <p:spPr>
          <a:xfrm>
            <a:off x="5994549" y="3978474"/>
            <a:ext cx="11791507" cy="1477328"/>
          </a:xfrm>
          <a:prstGeom prst="rect">
            <a:avLst/>
          </a:prstGeom>
          <a:noFill/>
        </p:spPr>
        <p:txBody>
          <a:bodyPr wrap="square" lIns="0" tIns="0" rIns="0" bIns="0">
            <a:spAutoFit/>
          </a:bodyPr>
          <a:lstStyle/>
          <a:p>
            <a:pPr algn="ctr"/>
            <a:r>
              <a:rPr lang="zh-CN" altLang="en-US" sz="9600" b="1" spc="600" dirty="0">
                <a:latin typeface="百度综艺简体" panose="02010601030101010101" pitchFamily="2" charset="-122"/>
                <a:ea typeface="百度综艺简体" panose="02010601030101010101" pitchFamily="2" charset="-122"/>
              </a:rPr>
              <a:t>感谢聆听关注</a:t>
            </a:r>
            <a:endParaRPr lang="en-US" altLang="zh-CN" sz="9600" b="1" spc="600" dirty="0">
              <a:latin typeface="百度综艺简体" panose="02010601030101010101" pitchFamily="2" charset="-122"/>
              <a:ea typeface="百度综艺简体" panose="02010601030101010101" pitchFamily="2" charset="-122"/>
            </a:endParaRPr>
          </a:p>
        </p:txBody>
      </p:sp>
    </p:spTree>
    <p:extLst>
      <p:ext uri="{BB962C8B-B14F-4D97-AF65-F5344CB8AC3E}">
        <p14:creationId xmlns:p14="http://schemas.microsoft.com/office/powerpoint/2010/main" val="2084175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3">
            <a:extLst>
              <a:ext uri="{FF2B5EF4-FFF2-40B4-BE49-F238E27FC236}">
                <a16:creationId xmlns:a16="http://schemas.microsoft.com/office/drawing/2014/main" id="{D77905FD-2AD4-4E86-BBE6-D7D76A75C0ED}"/>
              </a:ext>
            </a:extLst>
          </p:cNvPr>
          <p:cNvSpPr txBox="1"/>
          <p:nvPr/>
        </p:nvSpPr>
        <p:spPr>
          <a:xfrm>
            <a:off x="5490493" y="3956448"/>
            <a:ext cx="2451310" cy="2954655"/>
          </a:xfrm>
          <a:prstGeom prst="rect">
            <a:avLst/>
          </a:prstGeom>
          <a:noFill/>
        </p:spPr>
        <p:txBody>
          <a:bodyPr wrap="square" lIns="0" tIns="0" rIns="0" bIns="0">
            <a:spAutoFit/>
          </a:bodyPr>
          <a:lstStyle>
            <a:defPPr>
              <a:defRPr lang="en-US"/>
            </a:defPPr>
            <a:lvl1pPr algn="ctr">
              <a:defRPr sz="9600" b="1" spc="600">
                <a:latin typeface="百度综艺简体" panose="02010601030101010101" pitchFamily="2" charset="-122"/>
                <a:ea typeface="百度综艺简体" panose="02010601030101010101" pitchFamily="2" charset="-122"/>
              </a:defRPr>
            </a:lvl1pPr>
          </a:lstStyle>
          <a:p>
            <a:r>
              <a:rPr lang="zh-CN" altLang="en-US" dirty="0"/>
              <a:t>目录</a:t>
            </a:r>
            <a:endParaRPr lang="en-US" altLang="zh-CN" dirty="0"/>
          </a:p>
        </p:txBody>
      </p:sp>
      <p:sp>
        <p:nvSpPr>
          <p:cNvPr id="3" name="文本框 31">
            <a:extLst>
              <a:ext uri="{FF2B5EF4-FFF2-40B4-BE49-F238E27FC236}">
                <a16:creationId xmlns:a16="http://schemas.microsoft.com/office/drawing/2014/main" id="{76577AA4-5D33-4AD8-95B5-38017C888F2B}"/>
              </a:ext>
            </a:extLst>
          </p:cNvPr>
          <p:cNvSpPr txBox="1"/>
          <p:nvPr/>
        </p:nvSpPr>
        <p:spPr>
          <a:xfrm>
            <a:off x="10486686" y="2826346"/>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01</a:t>
            </a:r>
            <a:endParaRPr lang="zh-CN" altLang="en-US" sz="5240" dirty="0">
              <a:solidFill>
                <a:srgbClr val="02328B"/>
              </a:solidFill>
              <a:latin typeface="Adobe Gothic Std B" panose="020B0800000000000000" pitchFamily="34" charset="-128"/>
            </a:endParaRPr>
          </a:p>
        </p:txBody>
      </p:sp>
      <p:sp>
        <p:nvSpPr>
          <p:cNvPr id="4" name="文本框 11">
            <a:extLst>
              <a:ext uri="{FF2B5EF4-FFF2-40B4-BE49-F238E27FC236}">
                <a16:creationId xmlns:a16="http://schemas.microsoft.com/office/drawing/2014/main" id="{A907BC65-5F86-4AB7-BFE2-6F0B4A2BB18A}"/>
              </a:ext>
            </a:extLst>
          </p:cNvPr>
          <p:cNvSpPr txBox="1">
            <a:spLocks noChangeArrowheads="1"/>
          </p:cNvSpPr>
          <p:nvPr>
            <p:custDataLst>
              <p:tags r:id="rId1"/>
            </p:custDataLst>
          </p:nvPr>
        </p:nvSpPr>
        <p:spPr bwMode="auto">
          <a:xfrm>
            <a:off x="8720997" y="297036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ONE</a:t>
            </a:r>
            <a:endParaRPr lang="zh-CN" altLang="en-US" sz="2000" b="1" dirty="0">
              <a:solidFill>
                <a:srgbClr val="02328B"/>
              </a:solidFill>
              <a:latin typeface="Times New Roman" pitchFamily="18" charset="0"/>
              <a:cs typeface="Times New Roman" pitchFamily="18" charset="0"/>
            </a:endParaRPr>
          </a:p>
        </p:txBody>
      </p:sp>
      <p:sp>
        <p:nvSpPr>
          <p:cNvPr id="5" name="文本框 34">
            <a:extLst>
              <a:ext uri="{FF2B5EF4-FFF2-40B4-BE49-F238E27FC236}">
                <a16:creationId xmlns:a16="http://schemas.microsoft.com/office/drawing/2014/main" id="{2ED0C1A5-2B5A-4B67-9987-A09BD8FEA475}"/>
              </a:ext>
            </a:extLst>
          </p:cNvPr>
          <p:cNvSpPr txBox="1"/>
          <p:nvPr/>
        </p:nvSpPr>
        <p:spPr>
          <a:xfrm>
            <a:off x="10486685" y="4194498"/>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02</a:t>
            </a:r>
            <a:endParaRPr lang="zh-CN" altLang="en-US" sz="5240" dirty="0">
              <a:solidFill>
                <a:srgbClr val="02328B"/>
              </a:solidFill>
              <a:latin typeface="Adobe Gothic Std B" panose="020B0800000000000000" pitchFamily="34" charset="-128"/>
            </a:endParaRPr>
          </a:p>
        </p:txBody>
      </p:sp>
      <p:sp>
        <p:nvSpPr>
          <p:cNvPr id="6" name="文本框 11">
            <a:extLst>
              <a:ext uri="{FF2B5EF4-FFF2-40B4-BE49-F238E27FC236}">
                <a16:creationId xmlns:a16="http://schemas.microsoft.com/office/drawing/2014/main" id="{2379B760-CF8A-462C-B1B0-6647F67F6557}"/>
              </a:ext>
            </a:extLst>
          </p:cNvPr>
          <p:cNvSpPr txBox="1">
            <a:spLocks noChangeArrowheads="1"/>
          </p:cNvSpPr>
          <p:nvPr>
            <p:custDataLst>
              <p:tags r:id="rId2"/>
            </p:custDataLst>
          </p:nvPr>
        </p:nvSpPr>
        <p:spPr bwMode="auto">
          <a:xfrm>
            <a:off x="8720998" y="4338514"/>
            <a:ext cx="1595550"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TWO</a:t>
            </a:r>
            <a:endParaRPr lang="zh-CN" altLang="en-US" sz="2000" b="1" dirty="0">
              <a:solidFill>
                <a:srgbClr val="02328B"/>
              </a:solidFill>
              <a:latin typeface="Times New Roman" pitchFamily="18" charset="0"/>
              <a:cs typeface="Times New Roman" pitchFamily="18" charset="0"/>
            </a:endParaRPr>
          </a:p>
        </p:txBody>
      </p:sp>
      <p:sp>
        <p:nvSpPr>
          <p:cNvPr id="7" name="文本框 39">
            <a:extLst>
              <a:ext uri="{FF2B5EF4-FFF2-40B4-BE49-F238E27FC236}">
                <a16:creationId xmlns:a16="http://schemas.microsoft.com/office/drawing/2014/main" id="{317C53CC-DB19-4EA8-BB88-B9F94A5533A2}"/>
              </a:ext>
            </a:extLst>
          </p:cNvPr>
          <p:cNvSpPr txBox="1"/>
          <p:nvPr/>
        </p:nvSpPr>
        <p:spPr>
          <a:xfrm>
            <a:off x="10486685" y="571031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03</a:t>
            </a:r>
            <a:endParaRPr lang="zh-CN" altLang="en-US" sz="5240" dirty="0">
              <a:solidFill>
                <a:srgbClr val="02328B"/>
              </a:solidFill>
              <a:latin typeface="Adobe Gothic Std B" panose="020B0800000000000000" pitchFamily="34" charset="-128"/>
            </a:endParaRPr>
          </a:p>
        </p:txBody>
      </p:sp>
      <p:sp>
        <p:nvSpPr>
          <p:cNvPr id="8" name="文本框 11">
            <a:extLst>
              <a:ext uri="{FF2B5EF4-FFF2-40B4-BE49-F238E27FC236}">
                <a16:creationId xmlns:a16="http://schemas.microsoft.com/office/drawing/2014/main" id="{3FA620BE-2972-4C53-856F-063569C3D268}"/>
              </a:ext>
            </a:extLst>
          </p:cNvPr>
          <p:cNvSpPr txBox="1">
            <a:spLocks noChangeArrowheads="1"/>
          </p:cNvSpPr>
          <p:nvPr>
            <p:custDataLst>
              <p:tags r:id="rId3"/>
            </p:custDataLst>
          </p:nvPr>
        </p:nvSpPr>
        <p:spPr bwMode="auto">
          <a:xfrm>
            <a:off x="8720997" y="5850682"/>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THREE</a:t>
            </a:r>
            <a:endParaRPr lang="zh-CN" altLang="en-US" sz="2000" b="1" dirty="0">
              <a:solidFill>
                <a:srgbClr val="02328B"/>
              </a:solidFill>
              <a:latin typeface="Times New Roman" pitchFamily="18" charset="0"/>
              <a:cs typeface="Times New Roman" pitchFamily="18" charset="0"/>
            </a:endParaRPr>
          </a:p>
        </p:txBody>
      </p:sp>
      <p:sp>
        <p:nvSpPr>
          <p:cNvPr id="9" name="文本框 42">
            <a:extLst>
              <a:ext uri="{FF2B5EF4-FFF2-40B4-BE49-F238E27FC236}">
                <a16:creationId xmlns:a16="http://schemas.microsoft.com/office/drawing/2014/main" id="{CB2F3409-45E9-4CE2-8346-5B5199D22913}"/>
              </a:ext>
            </a:extLst>
          </p:cNvPr>
          <p:cNvSpPr txBox="1"/>
          <p:nvPr/>
        </p:nvSpPr>
        <p:spPr>
          <a:xfrm>
            <a:off x="10486686" y="7226139"/>
            <a:ext cx="940064" cy="806374"/>
          </a:xfrm>
          <a:prstGeom prst="rect">
            <a:avLst/>
          </a:prstGeom>
          <a:noFill/>
          <a:effectLst/>
        </p:spPr>
        <p:txBody>
          <a:bodyPr wrap="square" lIns="0" tIns="0" rIns="0" bIns="0" rtlCol="0">
            <a:spAutoFit/>
          </a:bodyPr>
          <a:lstStyle/>
          <a:p>
            <a:r>
              <a:rPr lang="en-US" altLang="zh-CN" sz="5240" dirty="0">
                <a:solidFill>
                  <a:srgbClr val="02328B"/>
                </a:solidFill>
                <a:latin typeface="Adobe Gothic Std B" panose="020B0800000000000000" pitchFamily="34" charset="-128"/>
                <a:ea typeface="Adobe Gothic Std B" panose="020B0800000000000000" pitchFamily="34" charset="-128"/>
              </a:rPr>
              <a:t>04</a:t>
            </a:r>
            <a:endParaRPr lang="zh-CN" altLang="en-US" sz="5240" dirty="0">
              <a:solidFill>
                <a:srgbClr val="02328B"/>
              </a:solidFill>
              <a:latin typeface="Adobe Gothic Std B" panose="020B0800000000000000" pitchFamily="34" charset="-128"/>
            </a:endParaRPr>
          </a:p>
        </p:txBody>
      </p:sp>
      <p:sp>
        <p:nvSpPr>
          <p:cNvPr id="10" name="文本框 11">
            <a:extLst>
              <a:ext uri="{FF2B5EF4-FFF2-40B4-BE49-F238E27FC236}">
                <a16:creationId xmlns:a16="http://schemas.microsoft.com/office/drawing/2014/main" id="{1B06937B-5ED4-4073-8707-DFA336943E9E}"/>
              </a:ext>
            </a:extLst>
          </p:cNvPr>
          <p:cNvSpPr txBox="1">
            <a:spLocks noChangeArrowheads="1"/>
          </p:cNvSpPr>
          <p:nvPr>
            <p:custDataLst>
              <p:tags r:id="rId4"/>
            </p:custDataLst>
          </p:nvPr>
        </p:nvSpPr>
        <p:spPr bwMode="auto">
          <a:xfrm>
            <a:off x="8720997" y="7362850"/>
            <a:ext cx="1595551" cy="615553"/>
          </a:xfrm>
          <a:prstGeom prst="rect">
            <a:avLst/>
          </a:prstGeom>
          <a:solidFill>
            <a:schemeClr val="bg1">
              <a:lumMod val="95000"/>
            </a:schemeClr>
          </a:solidFill>
          <a:ln>
            <a:noFill/>
          </a:ln>
          <a:effectLst/>
        </p:spPr>
        <p:txBody>
          <a:bodyPr wrap="squar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b="1" dirty="0">
                <a:solidFill>
                  <a:srgbClr val="02328B"/>
                </a:solidFill>
                <a:latin typeface="Times New Roman" pitchFamily="18" charset="0"/>
                <a:cs typeface="Times New Roman" pitchFamily="18" charset="0"/>
              </a:rPr>
              <a:t>PART </a:t>
            </a:r>
          </a:p>
          <a:p>
            <a:pPr algn="ctr" eaLnBrk="1" hangingPunct="1"/>
            <a:r>
              <a:rPr lang="en-US" altLang="zh-CN" sz="2000" b="1" dirty="0">
                <a:solidFill>
                  <a:srgbClr val="02328B"/>
                </a:solidFill>
                <a:latin typeface="Times New Roman" pitchFamily="18" charset="0"/>
                <a:cs typeface="Times New Roman" pitchFamily="18" charset="0"/>
              </a:rPr>
              <a:t>FOUR</a:t>
            </a:r>
            <a:endParaRPr lang="zh-CN" altLang="en-US" sz="2000" b="1" dirty="0">
              <a:solidFill>
                <a:srgbClr val="02328B"/>
              </a:solidFill>
              <a:latin typeface="Times New Roman" pitchFamily="18" charset="0"/>
              <a:cs typeface="Times New Roman" pitchFamily="18" charset="0"/>
            </a:endParaRPr>
          </a:p>
        </p:txBody>
      </p:sp>
      <p:grpSp>
        <p:nvGrpSpPr>
          <p:cNvPr id="13" name="组合 12">
            <a:extLst>
              <a:ext uri="{FF2B5EF4-FFF2-40B4-BE49-F238E27FC236}">
                <a16:creationId xmlns:a16="http://schemas.microsoft.com/office/drawing/2014/main" id="{57A467A8-C32A-4C10-AB18-5648749B4BF5}"/>
              </a:ext>
            </a:extLst>
          </p:cNvPr>
          <p:cNvGrpSpPr/>
          <p:nvPr/>
        </p:nvGrpSpPr>
        <p:grpSpPr>
          <a:xfrm>
            <a:off x="11894824" y="2874911"/>
            <a:ext cx="4795655" cy="570510"/>
            <a:chOff x="1612850" y="2156834"/>
            <a:chExt cx="4795655" cy="570510"/>
          </a:xfrm>
        </p:grpSpPr>
        <p:sp>
          <p:nvSpPr>
            <p:cNvPr id="14" name="文本占位符 1">
              <a:extLst>
                <a:ext uri="{FF2B5EF4-FFF2-40B4-BE49-F238E27FC236}">
                  <a16:creationId xmlns:a16="http://schemas.microsoft.com/office/drawing/2014/main" id="{F31D595C-7167-4308-8B15-79482CF38B9E}"/>
                </a:ext>
              </a:extLst>
            </p:cNvPr>
            <p:cNvSpPr txBox="1">
              <a:spLocks/>
            </p:cNvSpPr>
            <p:nvPr/>
          </p:nvSpPr>
          <p:spPr>
            <a:xfrm>
              <a:off x="1612850" y="2156834"/>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公司简介</a:t>
              </a:r>
            </a:p>
          </p:txBody>
        </p:sp>
        <p:cxnSp>
          <p:nvCxnSpPr>
            <p:cNvPr id="15" name="直接连接符 14">
              <a:extLst>
                <a:ext uri="{FF2B5EF4-FFF2-40B4-BE49-F238E27FC236}">
                  <a16:creationId xmlns:a16="http://schemas.microsoft.com/office/drawing/2014/main" id="{DB5277AF-DEC5-4F27-AB58-D06A327AF6E1}"/>
                </a:ext>
              </a:extLst>
            </p:cNvPr>
            <p:cNvCxnSpPr>
              <a:cxnSpLocks/>
            </p:cNvCxnSpPr>
            <p:nvPr/>
          </p:nvCxnSpPr>
          <p:spPr>
            <a:xfrm>
              <a:off x="1612850" y="269686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AD0432C7-90EA-4287-AE8F-C09855F4E9FC}"/>
              </a:ext>
            </a:extLst>
          </p:cNvPr>
          <p:cNvGrpSpPr/>
          <p:nvPr/>
        </p:nvGrpSpPr>
        <p:grpSpPr>
          <a:xfrm>
            <a:off x="11894824" y="4334860"/>
            <a:ext cx="4795655" cy="570510"/>
            <a:chOff x="1612850" y="5271432"/>
            <a:chExt cx="4795655" cy="570510"/>
          </a:xfrm>
        </p:grpSpPr>
        <p:sp>
          <p:nvSpPr>
            <p:cNvPr id="22" name="文本占位符 1">
              <a:extLst>
                <a:ext uri="{FF2B5EF4-FFF2-40B4-BE49-F238E27FC236}">
                  <a16:creationId xmlns:a16="http://schemas.microsoft.com/office/drawing/2014/main" id="{ED01CAB0-85DE-4F18-88C5-2AF18DCF8111}"/>
                </a:ext>
              </a:extLst>
            </p:cNvPr>
            <p:cNvSpPr txBox="1">
              <a:spLocks/>
            </p:cNvSpPr>
            <p:nvPr/>
          </p:nvSpPr>
          <p:spPr>
            <a:xfrm>
              <a:off x="1612850" y="5271432"/>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产品介绍</a:t>
              </a:r>
            </a:p>
          </p:txBody>
        </p:sp>
        <p:cxnSp>
          <p:nvCxnSpPr>
            <p:cNvPr id="23" name="直接连接符 22">
              <a:extLst>
                <a:ext uri="{FF2B5EF4-FFF2-40B4-BE49-F238E27FC236}">
                  <a16:creationId xmlns:a16="http://schemas.microsoft.com/office/drawing/2014/main" id="{91FE21BB-53B5-49EA-AB20-FE83CA5C1B2D}"/>
                </a:ext>
              </a:extLst>
            </p:cNvPr>
            <p:cNvCxnSpPr>
              <a:cxnSpLocks/>
            </p:cNvCxnSpPr>
            <p:nvPr/>
          </p:nvCxnSpPr>
          <p:spPr>
            <a:xfrm>
              <a:off x="1612850" y="5811464"/>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479B4439-1262-4028-9F8C-EFB4D95FC8A2}"/>
              </a:ext>
            </a:extLst>
          </p:cNvPr>
          <p:cNvGrpSpPr/>
          <p:nvPr/>
        </p:nvGrpSpPr>
        <p:grpSpPr>
          <a:xfrm>
            <a:off x="11894824" y="5852722"/>
            <a:ext cx="4795655" cy="570510"/>
            <a:chOff x="1612850" y="6849656"/>
            <a:chExt cx="4795655" cy="570510"/>
          </a:xfrm>
        </p:grpSpPr>
        <p:sp>
          <p:nvSpPr>
            <p:cNvPr id="26" name="文本占位符 1">
              <a:extLst>
                <a:ext uri="{FF2B5EF4-FFF2-40B4-BE49-F238E27FC236}">
                  <a16:creationId xmlns:a16="http://schemas.microsoft.com/office/drawing/2014/main" id="{89AFB7F0-3780-4A2C-8103-3E4A6F404745}"/>
                </a:ext>
              </a:extLst>
            </p:cNvPr>
            <p:cNvSpPr txBox="1">
              <a:spLocks/>
            </p:cNvSpPr>
            <p:nvPr/>
          </p:nvSpPr>
          <p:spPr>
            <a:xfrm>
              <a:off x="1612850" y="6849656"/>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实施与售后</a:t>
              </a:r>
            </a:p>
          </p:txBody>
        </p:sp>
        <p:cxnSp>
          <p:nvCxnSpPr>
            <p:cNvPr id="27" name="直接连接符 26">
              <a:extLst>
                <a:ext uri="{FF2B5EF4-FFF2-40B4-BE49-F238E27FC236}">
                  <a16:creationId xmlns:a16="http://schemas.microsoft.com/office/drawing/2014/main" id="{7D1AE9A8-9145-42FC-9B84-1DF190FB2E6D}"/>
                </a:ext>
              </a:extLst>
            </p:cNvPr>
            <p:cNvCxnSpPr>
              <a:cxnSpLocks/>
            </p:cNvCxnSpPr>
            <p:nvPr/>
          </p:nvCxnSpPr>
          <p:spPr>
            <a:xfrm>
              <a:off x="1612850" y="7389686"/>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0F88965D-808B-474D-8142-24804C056A09}"/>
              </a:ext>
            </a:extLst>
          </p:cNvPr>
          <p:cNvGrpSpPr/>
          <p:nvPr/>
        </p:nvGrpSpPr>
        <p:grpSpPr>
          <a:xfrm>
            <a:off x="11894824" y="7431204"/>
            <a:ext cx="4795655" cy="570510"/>
            <a:chOff x="1612850" y="8243521"/>
            <a:chExt cx="4795655" cy="570510"/>
          </a:xfrm>
        </p:grpSpPr>
        <p:sp>
          <p:nvSpPr>
            <p:cNvPr id="30" name="文本占位符 1">
              <a:extLst>
                <a:ext uri="{FF2B5EF4-FFF2-40B4-BE49-F238E27FC236}">
                  <a16:creationId xmlns:a16="http://schemas.microsoft.com/office/drawing/2014/main" id="{92D657BF-960A-4B24-81BD-E1C7C19456C3}"/>
                </a:ext>
              </a:extLst>
            </p:cNvPr>
            <p:cNvSpPr txBox="1">
              <a:spLocks/>
            </p:cNvSpPr>
            <p:nvPr/>
          </p:nvSpPr>
          <p:spPr>
            <a:xfrm>
              <a:off x="1612850" y="8243521"/>
              <a:ext cx="2735281" cy="570510"/>
            </a:xfrm>
            <a:prstGeom prst="rect">
              <a:avLst/>
            </a:prstGeom>
            <a:noFill/>
            <a:effectLst/>
          </p:spPr>
          <p:txBody>
            <a:bodyPr wrap="square" lIns="119786" tIns="59893" rIns="119786" bIns="59893"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mtClean="0">
                  <a:solidFill>
                    <a:schemeClr val="bg1"/>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921" b="0" spc="668" dirty="0">
                  <a:solidFill>
                    <a:schemeClr val="tx1"/>
                  </a:solidFill>
                  <a:latin typeface="微软雅黑" panose="020B0503020204020204" pitchFamily="34" charset="-122"/>
                  <a:ea typeface="微软雅黑" panose="020B0503020204020204" pitchFamily="34" charset="-122"/>
                </a:rPr>
                <a:t>场景与行业</a:t>
              </a:r>
            </a:p>
          </p:txBody>
        </p:sp>
        <p:cxnSp>
          <p:nvCxnSpPr>
            <p:cNvPr id="31" name="直接连接符 30">
              <a:extLst>
                <a:ext uri="{FF2B5EF4-FFF2-40B4-BE49-F238E27FC236}">
                  <a16:creationId xmlns:a16="http://schemas.microsoft.com/office/drawing/2014/main" id="{C345EF47-8A2C-4274-9592-F300FEE2A37B}"/>
                </a:ext>
              </a:extLst>
            </p:cNvPr>
            <p:cNvCxnSpPr>
              <a:cxnSpLocks/>
            </p:cNvCxnSpPr>
            <p:nvPr/>
          </p:nvCxnSpPr>
          <p:spPr>
            <a:xfrm>
              <a:off x="1612850" y="8783551"/>
              <a:ext cx="4795655" cy="0"/>
            </a:xfrm>
            <a:prstGeom prst="line">
              <a:avLst/>
            </a:prstGeom>
            <a:ln w="8318">
              <a:solidFill>
                <a:schemeClr val="tx1"/>
              </a:solidFill>
            </a:ln>
            <a:effectLst/>
          </p:spPr>
          <p:style>
            <a:lnRef idx="1">
              <a:schemeClr val="accent1"/>
            </a:lnRef>
            <a:fillRef idx="0">
              <a:schemeClr val="accent1"/>
            </a:fillRef>
            <a:effectRef idx="0">
              <a:schemeClr val="accent1"/>
            </a:effectRef>
            <a:fontRef idx="minor">
              <a:schemeClr val="tx1"/>
            </a:fontRef>
          </p:style>
        </p:cxnSp>
      </p:grpSp>
      <p:pic>
        <p:nvPicPr>
          <p:cNvPr id="33" name="PA-图片 10">
            <a:extLst>
              <a:ext uri="{FF2B5EF4-FFF2-40B4-BE49-F238E27FC236}">
                <a16:creationId xmlns:a16="http://schemas.microsoft.com/office/drawing/2014/main" id="{4224C06F-14A0-4B8D-80D6-F513AE3E3285}"/>
              </a:ext>
            </a:extLst>
          </p:cNvPr>
          <p:cNvPicPr>
            <a:picLocks/>
          </p:cNvPicPr>
          <p:nvPr>
            <p:custDataLst>
              <p:tags r:id="rId5"/>
            </p:custDataLst>
          </p:nvPr>
        </p:nvPicPr>
        <p:blipFill>
          <a:blip r:embed="rId7">
            <a:extLst>
              <a:ext uri="{28A0092B-C50C-407E-A947-70E740481C1C}">
                <a14:useLocalDpi xmlns:a14="http://schemas.microsoft.com/office/drawing/2010/main" val="0"/>
              </a:ext>
            </a:extLst>
          </a:blip>
          <a:stretch>
            <a:fillRect/>
          </a:stretch>
        </p:blipFill>
        <p:spPr>
          <a:xfrm>
            <a:off x="-33695" y="8479547"/>
            <a:ext cx="24408170" cy="5263907"/>
          </a:xfrm>
          <a:prstGeom prst="rect">
            <a:avLst/>
          </a:prstGeom>
        </p:spPr>
      </p:pic>
    </p:spTree>
    <p:extLst>
      <p:ext uri="{BB962C8B-B14F-4D97-AF65-F5344CB8AC3E}">
        <p14:creationId xmlns:p14="http://schemas.microsoft.com/office/powerpoint/2010/main" val="2589778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211A824A-80FF-417B-8FC0-FAD32EB28246}"/>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公司简介</a:t>
            </a:r>
          </a:p>
        </p:txBody>
      </p:sp>
      <p:grpSp>
        <p:nvGrpSpPr>
          <p:cNvPr id="4" name="组合 3">
            <a:extLst>
              <a:ext uri="{FF2B5EF4-FFF2-40B4-BE49-F238E27FC236}">
                <a16:creationId xmlns:a16="http://schemas.microsoft.com/office/drawing/2014/main" id="{240C290E-3CF1-4EE0-8548-B3A879FA9EA9}"/>
              </a:ext>
            </a:extLst>
          </p:cNvPr>
          <p:cNvGrpSpPr/>
          <p:nvPr/>
        </p:nvGrpSpPr>
        <p:grpSpPr>
          <a:xfrm>
            <a:off x="999795" y="1621758"/>
            <a:ext cx="98608" cy="395440"/>
            <a:chOff x="936097" y="1570520"/>
            <a:chExt cx="141784" cy="568584"/>
          </a:xfrm>
        </p:grpSpPr>
        <p:sp>
          <p:nvSpPr>
            <p:cNvPr id="5" name="矩形 4">
              <a:extLst>
                <a:ext uri="{FF2B5EF4-FFF2-40B4-BE49-F238E27FC236}">
                  <a16:creationId xmlns:a16="http://schemas.microsoft.com/office/drawing/2014/main" id="{8735DABD-F1D2-4312-9330-133DAF807BF3}"/>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6" name="矩形 5">
              <a:extLst>
                <a:ext uri="{FF2B5EF4-FFF2-40B4-BE49-F238E27FC236}">
                  <a16:creationId xmlns:a16="http://schemas.microsoft.com/office/drawing/2014/main" id="{68CF06CD-7104-45E0-BB53-37EE1751B3F9}"/>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7" name="文本占位符 144">
            <a:extLst>
              <a:ext uri="{FF2B5EF4-FFF2-40B4-BE49-F238E27FC236}">
                <a16:creationId xmlns:a16="http://schemas.microsoft.com/office/drawing/2014/main" id="{7FF222DB-5E40-4B60-97F9-EEDD5EA37160}"/>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唤梦科技有限公司</a:t>
            </a:r>
          </a:p>
        </p:txBody>
      </p:sp>
      <p:sp>
        <p:nvSpPr>
          <p:cNvPr id="8" name="文本框 25">
            <a:extLst>
              <a:ext uri="{FF2B5EF4-FFF2-40B4-BE49-F238E27FC236}">
                <a16:creationId xmlns:a16="http://schemas.microsoft.com/office/drawing/2014/main" id="{49C2A2E1-0AED-40AF-9064-27E85AA90D53}"/>
              </a:ext>
            </a:extLst>
          </p:cNvPr>
          <p:cNvSpPr txBox="1"/>
          <p:nvPr/>
        </p:nvSpPr>
        <p:spPr>
          <a:xfrm>
            <a:off x="1386038" y="3906466"/>
            <a:ext cx="8712967" cy="5225405"/>
          </a:xfrm>
          <a:prstGeom prst="rect">
            <a:avLst/>
          </a:prstGeom>
          <a:noFill/>
          <a:effectLst/>
        </p:spPr>
        <p:txBody>
          <a:bodyPr wrap="square" lIns="137160" tIns="68580" rIns="137160" bIns="68580" rtlCol="0">
            <a:spAutoFit/>
          </a:bodyPr>
          <a:lstStyle>
            <a:defPPr>
              <a:defRPr lang="en-US"/>
            </a:defPPr>
            <a:lvl1pPr indent="320717" defTabSz="755934">
              <a:lnSpc>
                <a:spcPct val="150000"/>
              </a:lnSpc>
              <a:spcBef>
                <a:spcPts val="0"/>
              </a:spcBef>
              <a:buFont typeface="Arial" panose="020B0604020202020204" pitchFamily="34" charset="0"/>
              <a:buNone/>
              <a:defRPr sz="1336">
                <a:latin typeface="微软雅黑 Light" panose="020B0502040204020203" pitchFamily="34" charset="-122"/>
                <a:ea typeface="微软雅黑 Light" panose="020B0502040204020203" pitchFamily="34" charset="-122"/>
              </a:defRPr>
            </a:lvl1pPr>
            <a:lvl2pPr marL="566951" indent="-188984" defTabSz="755934">
              <a:lnSpc>
                <a:spcPct val="90000"/>
              </a:lnSpc>
              <a:spcBef>
                <a:spcPts val="413"/>
              </a:spcBef>
              <a:buFont typeface="Arial" panose="020B0604020202020204" pitchFamily="34" charset="0"/>
              <a:buChar char="•"/>
              <a:defRPr sz="1984"/>
            </a:lvl2pPr>
            <a:lvl3pPr marL="944918" indent="-188984" defTabSz="755934">
              <a:lnSpc>
                <a:spcPct val="90000"/>
              </a:lnSpc>
              <a:spcBef>
                <a:spcPts val="413"/>
              </a:spcBef>
              <a:buFont typeface="Arial" panose="020B0604020202020204" pitchFamily="34" charset="0"/>
              <a:buChar char="•"/>
              <a:defRPr sz="1653"/>
            </a:lvl3pPr>
            <a:lvl4pPr marL="1322885" indent="-188984" defTabSz="755934">
              <a:lnSpc>
                <a:spcPct val="90000"/>
              </a:lnSpc>
              <a:spcBef>
                <a:spcPts val="413"/>
              </a:spcBef>
              <a:buFont typeface="Arial" panose="020B0604020202020204" pitchFamily="34" charset="0"/>
              <a:buChar char="•"/>
              <a:defRPr sz="1488"/>
            </a:lvl4pPr>
            <a:lvl5pPr marL="1700853" indent="-188984" defTabSz="755934">
              <a:lnSpc>
                <a:spcPct val="90000"/>
              </a:lnSpc>
              <a:spcBef>
                <a:spcPts val="413"/>
              </a:spcBef>
              <a:buFont typeface="Arial" panose="020B0604020202020204" pitchFamily="34" charset="0"/>
              <a:buChar char="•"/>
              <a:defRPr sz="1488"/>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r>
              <a:rPr lang="zh-CN" altLang="en-US" sz="3200" b="1" dirty="0"/>
              <a:t>公司基于互联网、物联网、云计算、大数据、区块链、人工智能等</a:t>
            </a:r>
            <a:r>
              <a:rPr lang="en-US" altLang="zh-CN" sz="3200" b="1" dirty="0"/>
              <a:t>ICT</a:t>
            </a:r>
            <a:r>
              <a:rPr lang="zh-CN" altLang="en-US" sz="3200" b="1" dirty="0"/>
              <a:t>前沿技术，战略性布局软件开发、智能硬件研发、软硬件系统集成，以及企业信息化</a:t>
            </a:r>
            <a:r>
              <a:rPr lang="en-US" altLang="zh-CN" sz="3200" b="1" dirty="0"/>
              <a:t>MEM</a:t>
            </a:r>
            <a:r>
              <a:rPr lang="zh-CN" altLang="en-US" sz="3200" b="1" dirty="0"/>
              <a:t>项目的融合交付，通过提供</a:t>
            </a:r>
            <a:r>
              <a:rPr lang="en-US" altLang="zh-CN" sz="3200" b="1" dirty="0"/>
              <a:t>IT</a:t>
            </a:r>
            <a:r>
              <a:rPr lang="zh-CN" altLang="en-US" sz="3200" b="1" dirty="0"/>
              <a:t>行业综合解决方案，赋能客户数智化转型升级，优化资源配置，提质降本增效，打造核心竞争力，创造经济效益，实现社会价值！</a:t>
            </a:r>
          </a:p>
        </p:txBody>
      </p:sp>
      <p:pic>
        <p:nvPicPr>
          <p:cNvPr id="2050" name="Picture 2" descr="C:\Users\Administrator\Downloads\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3592" y="2682330"/>
            <a:ext cx="13653436" cy="828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74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211A824A-80FF-417B-8FC0-FAD32EB28246}"/>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公司荣誉</a:t>
            </a:r>
          </a:p>
        </p:txBody>
      </p:sp>
      <p:sp>
        <p:nvSpPr>
          <p:cNvPr id="4" name="文本框 25">
            <a:extLst>
              <a:ext uri="{FF2B5EF4-FFF2-40B4-BE49-F238E27FC236}">
                <a16:creationId xmlns:a16="http://schemas.microsoft.com/office/drawing/2014/main" id="{49C2A2E1-0AED-40AF-9064-27E85AA90D53}"/>
              </a:ext>
            </a:extLst>
          </p:cNvPr>
          <p:cNvSpPr txBox="1"/>
          <p:nvPr/>
        </p:nvSpPr>
        <p:spPr>
          <a:xfrm>
            <a:off x="1386037" y="3906466"/>
            <a:ext cx="9327555" cy="548676"/>
          </a:xfrm>
          <a:prstGeom prst="rect">
            <a:avLst/>
          </a:prstGeom>
          <a:noFill/>
          <a:effectLst/>
        </p:spPr>
        <p:txBody>
          <a:bodyPr wrap="square" lIns="137160" tIns="68580" rIns="137160" bIns="68580" rtlCol="0">
            <a:spAutoFit/>
          </a:bodyPr>
          <a:lstStyle>
            <a:defPPr>
              <a:defRPr lang="en-US"/>
            </a:defPPr>
            <a:lvl1pPr indent="320717" defTabSz="755934">
              <a:lnSpc>
                <a:spcPct val="150000"/>
              </a:lnSpc>
              <a:spcBef>
                <a:spcPts val="0"/>
              </a:spcBef>
              <a:buFont typeface="Arial" panose="020B0604020202020204" pitchFamily="34" charset="0"/>
              <a:buNone/>
              <a:defRPr sz="1336">
                <a:latin typeface="微软雅黑 Light" panose="020B0502040204020203" pitchFamily="34" charset="-122"/>
                <a:ea typeface="微软雅黑 Light" panose="020B0502040204020203" pitchFamily="34" charset="-122"/>
              </a:defRPr>
            </a:lvl1pPr>
            <a:lvl2pPr marL="566951" indent="-188984" defTabSz="755934">
              <a:lnSpc>
                <a:spcPct val="90000"/>
              </a:lnSpc>
              <a:spcBef>
                <a:spcPts val="413"/>
              </a:spcBef>
              <a:buFont typeface="Arial" panose="020B0604020202020204" pitchFamily="34" charset="0"/>
              <a:buChar char="•"/>
              <a:defRPr sz="1984"/>
            </a:lvl2pPr>
            <a:lvl3pPr marL="944918" indent="-188984" defTabSz="755934">
              <a:lnSpc>
                <a:spcPct val="90000"/>
              </a:lnSpc>
              <a:spcBef>
                <a:spcPts val="413"/>
              </a:spcBef>
              <a:buFont typeface="Arial" panose="020B0604020202020204" pitchFamily="34" charset="0"/>
              <a:buChar char="•"/>
              <a:defRPr sz="1653"/>
            </a:lvl3pPr>
            <a:lvl4pPr marL="1322885" indent="-188984" defTabSz="755934">
              <a:lnSpc>
                <a:spcPct val="90000"/>
              </a:lnSpc>
              <a:spcBef>
                <a:spcPts val="413"/>
              </a:spcBef>
              <a:buFont typeface="Arial" panose="020B0604020202020204" pitchFamily="34" charset="0"/>
              <a:buChar char="•"/>
              <a:defRPr sz="1488"/>
            </a:lvl4pPr>
            <a:lvl5pPr marL="1700853" indent="-188984" defTabSz="755934">
              <a:lnSpc>
                <a:spcPct val="90000"/>
              </a:lnSpc>
              <a:spcBef>
                <a:spcPts val="413"/>
              </a:spcBef>
              <a:buFont typeface="Arial" panose="020B0604020202020204" pitchFamily="34" charset="0"/>
              <a:buChar char="•"/>
              <a:defRPr sz="1488"/>
            </a:lvl5pPr>
            <a:lvl6pPr marL="2078820" indent="-188984" defTabSz="755934">
              <a:lnSpc>
                <a:spcPct val="90000"/>
              </a:lnSpc>
              <a:spcBef>
                <a:spcPts val="413"/>
              </a:spcBef>
              <a:buFont typeface="Arial" panose="020B0604020202020204" pitchFamily="34" charset="0"/>
              <a:buChar char="•"/>
              <a:defRPr sz="1488"/>
            </a:lvl6pPr>
            <a:lvl7pPr marL="2456787" indent="-188984" defTabSz="755934">
              <a:lnSpc>
                <a:spcPct val="90000"/>
              </a:lnSpc>
              <a:spcBef>
                <a:spcPts val="413"/>
              </a:spcBef>
              <a:buFont typeface="Arial" panose="020B0604020202020204" pitchFamily="34" charset="0"/>
              <a:buChar char="•"/>
              <a:defRPr sz="1488"/>
            </a:lvl7pPr>
            <a:lvl8pPr marL="2834754" indent="-188984" defTabSz="755934">
              <a:lnSpc>
                <a:spcPct val="90000"/>
              </a:lnSpc>
              <a:spcBef>
                <a:spcPts val="413"/>
              </a:spcBef>
              <a:buFont typeface="Arial" panose="020B0604020202020204" pitchFamily="34" charset="0"/>
              <a:buChar char="•"/>
              <a:defRPr sz="1488"/>
            </a:lvl8pPr>
            <a:lvl9pPr marL="3212722" indent="-188984" defTabSz="755934">
              <a:lnSpc>
                <a:spcPct val="90000"/>
              </a:lnSpc>
              <a:spcBef>
                <a:spcPts val="413"/>
              </a:spcBef>
              <a:buFont typeface="Arial" panose="020B0604020202020204" pitchFamily="34" charset="0"/>
              <a:buChar char="•"/>
              <a:defRPr sz="1488"/>
            </a:lvl9pPr>
          </a:lstStyle>
          <a:p>
            <a:r>
              <a:rPr lang="zh-CN" altLang="en-US" sz="2004" dirty="0"/>
              <a:t>公司的各种证书、资质、专利图片。</a:t>
            </a:r>
          </a:p>
        </p:txBody>
      </p:sp>
    </p:spTree>
    <p:extLst>
      <p:ext uri="{BB962C8B-B14F-4D97-AF65-F5344CB8AC3E}">
        <p14:creationId xmlns:p14="http://schemas.microsoft.com/office/powerpoint/2010/main" val="227494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18" name="textcount">
            <a:extLst>
              <a:ext uri="{FF2B5EF4-FFF2-40B4-BE49-F238E27FC236}">
                <a16:creationId xmlns:a16="http://schemas.microsoft.com/office/drawing/2014/main" id="{9CF27B26-F6F8-461E-B57F-1FA5D0F0FAE7}"/>
              </a:ext>
            </a:extLst>
          </p:cNvPr>
          <p:cNvSpPr txBox="1"/>
          <p:nvPr/>
        </p:nvSpPr>
        <p:spPr>
          <a:xfrm>
            <a:off x="9666957" y="2106266"/>
            <a:ext cx="2283257" cy="7311848"/>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  生产管理</a:t>
            </a:r>
          </a:p>
          <a:p>
            <a:pPr>
              <a:spcAft>
                <a:spcPct val="0"/>
              </a:spcAft>
            </a:pPr>
            <a:r>
              <a:rPr lang="zh-CN" altLang="en-US" sz="2800" dirty="0"/>
              <a:t>生产工单</a:t>
            </a:r>
            <a:endParaRPr lang="en-US" altLang="zh-CN" sz="2800" dirty="0"/>
          </a:p>
          <a:p>
            <a:pPr>
              <a:spcAft>
                <a:spcPct val="0"/>
              </a:spcAft>
            </a:pPr>
            <a:r>
              <a:rPr lang="zh-CN" altLang="en-US" sz="2800" dirty="0"/>
              <a:t>外协工单</a:t>
            </a:r>
          </a:p>
          <a:p>
            <a:pPr>
              <a:spcAft>
                <a:spcPct val="0"/>
              </a:spcAft>
            </a:pPr>
            <a:r>
              <a:rPr lang="zh-CN" altLang="en-US" sz="2800" dirty="0"/>
              <a:t>不良记录</a:t>
            </a:r>
            <a:endParaRPr lang="en-US" altLang="zh-CN" sz="2800" dirty="0"/>
          </a:p>
          <a:p>
            <a:pPr>
              <a:spcAft>
                <a:spcPct val="0"/>
              </a:spcAft>
            </a:pPr>
            <a:r>
              <a:rPr lang="zh-CN" altLang="en-US" sz="2800" dirty="0"/>
              <a:t>工艺、工序</a:t>
            </a:r>
          </a:p>
          <a:p>
            <a:pPr>
              <a:spcAft>
                <a:spcPct val="0"/>
              </a:spcAft>
            </a:pPr>
            <a:r>
              <a:rPr lang="zh-CN" altLang="en-US" sz="2800" dirty="0"/>
              <a:t>生产排程</a:t>
            </a:r>
            <a:endParaRPr lang="en-US" altLang="zh-CN" sz="2800" dirty="0"/>
          </a:p>
          <a:p>
            <a:pPr>
              <a:spcAft>
                <a:spcPct val="0"/>
              </a:spcAft>
            </a:pPr>
            <a:r>
              <a:rPr lang="zh-CN" altLang="en-US" sz="2800" dirty="0"/>
              <a:t>班组、班次</a:t>
            </a:r>
          </a:p>
          <a:p>
            <a:pPr>
              <a:spcAft>
                <a:spcPct val="0"/>
              </a:spcAft>
            </a:pPr>
            <a:r>
              <a:rPr lang="zh-CN" altLang="en-US" sz="2800" dirty="0"/>
              <a:t>排班计划</a:t>
            </a:r>
          </a:p>
          <a:p>
            <a:pPr>
              <a:spcAft>
                <a:spcPct val="0"/>
              </a:spcAft>
            </a:pPr>
            <a:r>
              <a:rPr lang="zh-CN" altLang="en-US" sz="2800" dirty="0"/>
              <a:t>排班日历</a:t>
            </a:r>
          </a:p>
          <a:p>
            <a:pPr>
              <a:spcAft>
                <a:spcPct val="0"/>
              </a:spcAft>
            </a:pPr>
            <a:r>
              <a:rPr lang="zh-CN" altLang="en-US" sz="2800" dirty="0"/>
              <a:t>生产报工</a:t>
            </a:r>
            <a:endParaRPr lang="en-US" altLang="zh-CN" sz="2800" dirty="0"/>
          </a:p>
          <a:p>
            <a:pPr>
              <a:spcAft>
                <a:spcPct val="0"/>
              </a:spcAft>
            </a:pPr>
            <a:r>
              <a:rPr lang="zh-CN" altLang="en-US" sz="2800" dirty="0"/>
              <a:t>数据采集</a:t>
            </a:r>
          </a:p>
        </p:txBody>
      </p:sp>
      <p:sp>
        <p:nvSpPr>
          <p:cNvPr id="19" name="textcount">
            <a:extLst>
              <a:ext uri="{FF2B5EF4-FFF2-40B4-BE49-F238E27FC236}">
                <a16:creationId xmlns:a16="http://schemas.microsoft.com/office/drawing/2014/main" id="{CBBA20A8-840F-435E-84B1-2F1BEBBADC38}"/>
              </a:ext>
            </a:extLst>
          </p:cNvPr>
          <p:cNvSpPr txBox="1"/>
          <p:nvPr/>
        </p:nvSpPr>
        <p:spPr>
          <a:xfrm>
            <a:off x="5046246" y="2250282"/>
            <a:ext cx="365600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质量管理</a:t>
            </a:r>
          </a:p>
          <a:p>
            <a:pPr>
              <a:spcAft>
                <a:spcPct val="0"/>
              </a:spcAft>
            </a:pPr>
            <a:r>
              <a:rPr lang="zh-CN" altLang="en-US" sz="2800" dirty="0"/>
              <a:t>常见缺陷、检测项</a:t>
            </a:r>
            <a:endParaRPr lang="en-US" altLang="zh-CN" sz="2800" dirty="0"/>
          </a:p>
          <a:p>
            <a:pPr>
              <a:spcAft>
                <a:spcPct val="0"/>
              </a:spcAft>
            </a:pPr>
            <a:r>
              <a:rPr lang="zh-CN" altLang="en-US" sz="2800" dirty="0"/>
              <a:t>检测模板</a:t>
            </a:r>
            <a:endParaRPr lang="en-US" altLang="zh-CN" sz="2800" dirty="0"/>
          </a:p>
          <a:p>
            <a:pPr>
              <a:spcAft>
                <a:spcPct val="0"/>
              </a:spcAft>
            </a:pPr>
            <a:r>
              <a:rPr lang="zh-CN" altLang="en-US" sz="2800" dirty="0"/>
              <a:t>来料检验</a:t>
            </a:r>
            <a:endParaRPr lang="en-US" altLang="zh-CN" sz="2800" dirty="0"/>
          </a:p>
          <a:p>
            <a:pPr>
              <a:spcAft>
                <a:spcPct val="0"/>
              </a:spcAft>
            </a:pPr>
            <a:r>
              <a:rPr lang="zh-CN" altLang="en-US" sz="2800" dirty="0"/>
              <a:t>首检、末检</a:t>
            </a:r>
          </a:p>
          <a:p>
            <a:pPr>
              <a:spcAft>
                <a:spcPct val="0"/>
              </a:spcAft>
            </a:pPr>
            <a:r>
              <a:rPr lang="zh-CN" altLang="en-US" sz="2800" dirty="0"/>
              <a:t>生产巡检</a:t>
            </a:r>
          </a:p>
          <a:p>
            <a:pPr>
              <a:spcAft>
                <a:spcPct val="0"/>
              </a:spcAft>
            </a:pPr>
            <a:r>
              <a:rPr lang="zh-CN" altLang="en-US" sz="2800" dirty="0"/>
              <a:t>批次管理</a:t>
            </a:r>
          </a:p>
          <a:p>
            <a:pPr>
              <a:spcAft>
                <a:spcPct val="0"/>
              </a:spcAft>
            </a:pPr>
            <a:r>
              <a:rPr lang="zh-CN" altLang="en-US" sz="2800" dirty="0"/>
              <a:t>质量分析</a:t>
            </a:r>
            <a:endParaRPr lang="en-US" altLang="zh-CN" sz="2800" dirty="0"/>
          </a:p>
          <a:p>
            <a:pPr>
              <a:spcAft>
                <a:spcPct val="0"/>
              </a:spcAft>
            </a:pPr>
            <a:r>
              <a:rPr lang="zh-CN" altLang="en-US" sz="2800" dirty="0"/>
              <a:t>质量预警</a:t>
            </a:r>
          </a:p>
        </p:txBody>
      </p:sp>
      <p:sp>
        <p:nvSpPr>
          <p:cNvPr id="20" name="textcount">
            <a:extLst>
              <a:ext uri="{FF2B5EF4-FFF2-40B4-BE49-F238E27FC236}">
                <a16:creationId xmlns:a16="http://schemas.microsoft.com/office/drawing/2014/main" id="{DE5B5C69-55CA-4C0C-B26D-7AE984DBAFEA}"/>
              </a:ext>
            </a:extLst>
          </p:cNvPr>
          <p:cNvSpPr txBox="1"/>
          <p:nvPr/>
        </p:nvSpPr>
        <p:spPr>
          <a:xfrm>
            <a:off x="13167787" y="2106266"/>
            <a:ext cx="2691858" cy="893729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仓储管理</a:t>
            </a:r>
          </a:p>
          <a:p>
            <a:pPr>
              <a:spcAft>
                <a:spcPct val="0"/>
              </a:spcAft>
            </a:pPr>
            <a:r>
              <a:rPr lang="zh-CN" altLang="en-US" sz="2800" dirty="0"/>
              <a:t>来料检验</a:t>
            </a:r>
          </a:p>
          <a:p>
            <a:pPr>
              <a:spcAft>
                <a:spcPct val="0"/>
              </a:spcAft>
            </a:pPr>
            <a:r>
              <a:rPr lang="zh-CN" altLang="en-US" sz="2800" dirty="0"/>
              <a:t>产品入库</a:t>
            </a:r>
          </a:p>
          <a:p>
            <a:pPr>
              <a:spcAft>
                <a:spcPct val="0"/>
              </a:spcAft>
            </a:pPr>
            <a:r>
              <a:rPr lang="zh-CN" altLang="en-US" sz="2800" dirty="0"/>
              <a:t>领料出库</a:t>
            </a:r>
          </a:p>
          <a:p>
            <a:pPr>
              <a:spcAft>
                <a:spcPct val="0"/>
              </a:spcAft>
            </a:pPr>
            <a:r>
              <a:rPr lang="zh-CN" altLang="en-US" sz="2800" dirty="0"/>
              <a:t>盘库</a:t>
            </a:r>
          </a:p>
          <a:p>
            <a:pPr>
              <a:spcAft>
                <a:spcPct val="0"/>
              </a:spcAft>
            </a:pPr>
            <a:r>
              <a:rPr lang="zh-CN" altLang="en-US" sz="2800" dirty="0"/>
              <a:t>库存现有量</a:t>
            </a:r>
          </a:p>
          <a:p>
            <a:pPr>
              <a:spcAft>
                <a:spcPct val="0"/>
              </a:spcAft>
            </a:pPr>
            <a:r>
              <a:rPr lang="zh-CN" altLang="en-US" sz="2800" dirty="0"/>
              <a:t>物料入库</a:t>
            </a:r>
          </a:p>
          <a:p>
            <a:pPr>
              <a:spcAft>
                <a:spcPct val="0"/>
              </a:spcAft>
            </a:pPr>
            <a:r>
              <a:rPr lang="zh-CN" altLang="en-US" sz="2800" dirty="0"/>
              <a:t>生产退料</a:t>
            </a:r>
            <a:endParaRPr lang="en-US" altLang="zh-CN" sz="2800" dirty="0"/>
          </a:p>
          <a:p>
            <a:pPr>
              <a:spcAft>
                <a:spcPct val="0"/>
              </a:spcAft>
            </a:pPr>
            <a:r>
              <a:rPr lang="zh-CN" altLang="en-US" sz="2800" dirty="0"/>
              <a:t>产品出库</a:t>
            </a:r>
          </a:p>
          <a:p>
            <a:pPr>
              <a:spcAft>
                <a:spcPct val="0"/>
              </a:spcAft>
            </a:pPr>
            <a:r>
              <a:rPr lang="zh-CN" altLang="en-US" sz="2800" dirty="0"/>
              <a:t>移库</a:t>
            </a:r>
          </a:p>
          <a:p>
            <a:pPr>
              <a:spcAft>
                <a:spcPct val="0"/>
              </a:spcAft>
            </a:pPr>
            <a:r>
              <a:rPr lang="zh-CN" altLang="en-US" sz="2800" dirty="0"/>
              <a:t>拆箱、装箱</a:t>
            </a:r>
          </a:p>
          <a:p>
            <a:pPr>
              <a:spcAft>
                <a:spcPct val="0"/>
              </a:spcAft>
            </a:pPr>
            <a:r>
              <a:rPr lang="zh-CN" altLang="en-US" sz="2800" dirty="0"/>
              <a:t>条码管理</a:t>
            </a:r>
          </a:p>
          <a:p>
            <a:pPr>
              <a:spcAft>
                <a:spcPct val="0"/>
              </a:spcAft>
            </a:pPr>
            <a:endParaRPr lang="zh-CN" altLang="en-US" sz="2121" dirty="0"/>
          </a:p>
          <a:p>
            <a:pPr algn="ctr">
              <a:spcAft>
                <a:spcPct val="0"/>
              </a:spcAft>
            </a:pPr>
            <a:endParaRPr lang="zh-CN" altLang="en-US" sz="2121" dirty="0"/>
          </a:p>
        </p:txBody>
      </p:sp>
      <p:sp>
        <p:nvSpPr>
          <p:cNvPr id="21" name="textcount">
            <a:extLst>
              <a:ext uri="{FF2B5EF4-FFF2-40B4-BE49-F238E27FC236}">
                <a16:creationId xmlns:a16="http://schemas.microsoft.com/office/drawing/2014/main" id="{F079369D-3B06-4354-87D6-E9847BF02E86}"/>
              </a:ext>
            </a:extLst>
          </p:cNvPr>
          <p:cNvSpPr txBox="1"/>
          <p:nvPr/>
        </p:nvSpPr>
        <p:spPr>
          <a:xfrm>
            <a:off x="809371" y="2250282"/>
            <a:ext cx="2597346" cy="5216083"/>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主数据设置</a:t>
            </a:r>
          </a:p>
          <a:p>
            <a:pPr>
              <a:spcAft>
                <a:spcPct val="0"/>
              </a:spcAft>
            </a:pPr>
            <a:r>
              <a:rPr lang="zh-CN" altLang="en-US" sz="2800" dirty="0"/>
              <a:t>客户、供应商</a:t>
            </a:r>
          </a:p>
          <a:p>
            <a:pPr>
              <a:spcAft>
                <a:spcPct val="0"/>
              </a:spcAft>
            </a:pPr>
            <a:r>
              <a:rPr lang="zh-CN" altLang="en-US" sz="2800" dirty="0"/>
              <a:t>物料、产品</a:t>
            </a:r>
          </a:p>
          <a:p>
            <a:pPr>
              <a:spcAft>
                <a:spcPct val="0"/>
              </a:spcAft>
            </a:pPr>
            <a:r>
              <a:rPr lang="zh-CN" altLang="en-US" sz="2800" dirty="0"/>
              <a:t>机台、工作站</a:t>
            </a:r>
            <a:endParaRPr lang="en-US" altLang="zh-CN" sz="2800" dirty="0"/>
          </a:p>
          <a:p>
            <a:pPr>
              <a:spcAft>
                <a:spcPct val="0"/>
              </a:spcAft>
            </a:pPr>
            <a:r>
              <a:rPr lang="zh-CN" altLang="en-US" sz="2800" dirty="0"/>
              <a:t>车间、仓库</a:t>
            </a:r>
          </a:p>
          <a:p>
            <a:pPr>
              <a:spcAft>
                <a:spcPct val="0"/>
              </a:spcAft>
            </a:pPr>
            <a:r>
              <a:rPr lang="zh-CN" altLang="en-US" sz="2800" dirty="0"/>
              <a:t>组织、人员</a:t>
            </a:r>
          </a:p>
          <a:p>
            <a:pPr>
              <a:spcAft>
                <a:spcPct val="0"/>
              </a:spcAft>
            </a:pPr>
            <a:r>
              <a:rPr lang="zh-CN" altLang="en-US" sz="2800" dirty="0"/>
              <a:t>岗位、权限</a:t>
            </a:r>
          </a:p>
          <a:p>
            <a:pPr>
              <a:spcAft>
                <a:spcPct val="0"/>
              </a:spcAft>
            </a:pPr>
            <a:endParaRPr lang="zh-CN" altLang="en-US" sz="2121" dirty="0"/>
          </a:p>
        </p:txBody>
      </p:sp>
      <p:sp>
        <p:nvSpPr>
          <p:cNvPr id="22" name="textcount">
            <a:extLst>
              <a:ext uri="{FF2B5EF4-FFF2-40B4-BE49-F238E27FC236}">
                <a16:creationId xmlns:a16="http://schemas.microsoft.com/office/drawing/2014/main" id="{CBBA20A8-840F-435E-84B1-2F1BEBBADC38}"/>
              </a:ext>
            </a:extLst>
          </p:cNvPr>
          <p:cNvSpPr txBox="1"/>
          <p:nvPr/>
        </p:nvSpPr>
        <p:spPr>
          <a:xfrm>
            <a:off x="16291693" y="2135751"/>
            <a:ext cx="3491361" cy="6019187"/>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设备工装夹具管理</a:t>
            </a:r>
          </a:p>
          <a:p>
            <a:pPr>
              <a:spcAft>
                <a:spcPct val="0"/>
              </a:spcAft>
            </a:pPr>
            <a:r>
              <a:rPr lang="zh-CN" altLang="en-US" sz="2800" dirty="0"/>
              <a:t>设备台账</a:t>
            </a:r>
          </a:p>
          <a:p>
            <a:pPr>
              <a:spcAft>
                <a:spcPct val="0"/>
              </a:spcAft>
            </a:pPr>
            <a:r>
              <a:rPr lang="zh-CN" altLang="en-US" sz="2800" dirty="0"/>
              <a:t>设备点检</a:t>
            </a:r>
          </a:p>
          <a:p>
            <a:pPr>
              <a:spcAft>
                <a:spcPct val="0"/>
              </a:spcAft>
            </a:pPr>
            <a:r>
              <a:rPr lang="zh-CN" altLang="en-US" sz="2800" dirty="0"/>
              <a:t>设备保养</a:t>
            </a:r>
          </a:p>
          <a:p>
            <a:pPr>
              <a:spcAft>
                <a:spcPct val="0"/>
              </a:spcAft>
            </a:pPr>
            <a:r>
              <a:rPr lang="zh-CN" altLang="en-US" sz="2800" dirty="0"/>
              <a:t>设备维修</a:t>
            </a:r>
          </a:p>
          <a:p>
            <a:pPr>
              <a:spcAft>
                <a:spcPct val="0"/>
              </a:spcAft>
            </a:pPr>
            <a:r>
              <a:rPr lang="zh-CN" altLang="en-US" sz="2800" dirty="0"/>
              <a:t>工装夹具台账</a:t>
            </a:r>
          </a:p>
          <a:p>
            <a:pPr>
              <a:spcAft>
                <a:spcPct val="0"/>
              </a:spcAft>
            </a:pPr>
            <a:r>
              <a:rPr lang="zh-CN" altLang="en-US" sz="2800" dirty="0"/>
              <a:t>工装夹具领用</a:t>
            </a:r>
            <a:endParaRPr lang="en-US" altLang="zh-CN" sz="2800" dirty="0"/>
          </a:p>
          <a:p>
            <a:pPr>
              <a:spcAft>
                <a:spcPct val="0"/>
              </a:spcAft>
            </a:pPr>
            <a:r>
              <a:rPr lang="zh-CN" altLang="en-US" sz="2800" dirty="0"/>
              <a:t>工装夹具报废</a:t>
            </a:r>
            <a:endParaRPr lang="en-US" altLang="zh-CN" sz="2800" dirty="0"/>
          </a:p>
          <a:p>
            <a:pPr>
              <a:spcAft>
                <a:spcPct val="0"/>
              </a:spcAft>
            </a:pPr>
            <a:r>
              <a:rPr lang="zh-CN" altLang="en-US" sz="2800" dirty="0"/>
              <a:t>工装夹具维保</a:t>
            </a:r>
          </a:p>
        </p:txBody>
      </p:sp>
      <p:sp>
        <p:nvSpPr>
          <p:cNvPr id="23"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6962928"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en-US" altLang="zh-CN" sz="2800" dirty="0">
                <a:latin typeface="微软雅黑" panose="020B0503020204020204" pitchFamily="34" charset="-122"/>
                <a:ea typeface="微软雅黑" panose="020B0503020204020204" pitchFamily="34" charset="-122"/>
              </a:rPr>
              <a:t>HM-MES</a:t>
            </a:r>
            <a:r>
              <a:rPr lang="zh-CN" altLang="en-US" sz="2800" dirty="0">
                <a:latin typeface="微软雅黑" panose="020B0503020204020204" pitchFamily="34" charset="-122"/>
                <a:ea typeface="微软雅黑" panose="020B0503020204020204" pitchFamily="34" charset="-122"/>
              </a:rPr>
              <a:t>系统</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功能清单</a:t>
            </a:r>
          </a:p>
        </p:txBody>
      </p:sp>
      <p:grpSp>
        <p:nvGrpSpPr>
          <p:cNvPr id="24" name="组合 23">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25" name="矩形 24">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6" name="矩形 25">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27" name="组合 26"/>
          <p:cNvGrpSpPr/>
          <p:nvPr/>
        </p:nvGrpSpPr>
        <p:grpSpPr>
          <a:xfrm>
            <a:off x="1779000" y="10142876"/>
            <a:ext cx="3606825" cy="3208712"/>
            <a:chOff x="1779000" y="10142876"/>
            <a:chExt cx="3606825" cy="3208712"/>
          </a:xfrm>
        </p:grpSpPr>
        <p:sp>
          <p:nvSpPr>
            <p:cNvPr id="4" name="TextBox 3"/>
            <p:cNvSpPr txBox="1"/>
            <p:nvPr/>
          </p:nvSpPr>
          <p:spPr>
            <a:xfrm>
              <a:off x="2079013" y="12766813"/>
              <a:ext cx="2759649" cy="584775"/>
            </a:xfrm>
            <a:prstGeom prst="rect">
              <a:avLst/>
            </a:prstGeom>
            <a:noFill/>
          </p:spPr>
          <p:txBody>
            <a:bodyPr wrap="square" rtlCol="0">
              <a:spAutoFit/>
            </a:bodyPr>
            <a:lstStyle/>
            <a:p>
              <a:pPr algn="ctr"/>
              <a:r>
                <a:rPr lang="en-US" altLang="zh-CN" sz="3200" b="1" dirty="0"/>
                <a:t>PC</a:t>
              </a:r>
              <a:endParaRPr lang="zh-CN" altLang="en-US" sz="3200" b="1" dirty="0"/>
            </a:p>
          </p:txBody>
        </p:sp>
        <p:pic>
          <p:nvPicPr>
            <p:cNvPr id="3077" name="Picture 5" descr="C:\Users\Administrator\Downloads\3.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000" y="10142876"/>
              <a:ext cx="3606825" cy="2404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7873818" y="10033507"/>
            <a:ext cx="4091020" cy="3314718"/>
            <a:chOff x="8010773" y="10033507"/>
            <a:chExt cx="4091020" cy="3314718"/>
          </a:xfrm>
        </p:grpSpPr>
        <p:pic>
          <p:nvPicPr>
            <p:cNvPr id="3078" name="Picture 6" descr="E:\SNOW\MES\03设计文档\原型界面\图例\微信图片_2021081917124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0773" y="10033507"/>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440266" y="12763450"/>
              <a:ext cx="2759649" cy="584775"/>
            </a:xfrm>
            <a:prstGeom prst="rect">
              <a:avLst/>
            </a:prstGeom>
            <a:noFill/>
          </p:spPr>
          <p:txBody>
            <a:bodyPr wrap="square" rtlCol="0">
              <a:spAutoFit/>
            </a:bodyPr>
            <a:lstStyle/>
            <a:p>
              <a:pPr algn="ctr"/>
              <a:r>
                <a:rPr lang="zh-CN" altLang="en-US" sz="3200" b="1" dirty="0"/>
                <a:t>触控屏</a:t>
              </a:r>
            </a:p>
          </p:txBody>
        </p:sp>
      </p:grpSp>
      <p:grpSp>
        <p:nvGrpSpPr>
          <p:cNvPr id="29" name="组合 28"/>
          <p:cNvGrpSpPr/>
          <p:nvPr/>
        </p:nvGrpSpPr>
        <p:grpSpPr>
          <a:xfrm>
            <a:off x="14452831" y="10033507"/>
            <a:ext cx="2759649" cy="3378015"/>
            <a:chOff x="14491493" y="10033507"/>
            <a:chExt cx="2759649" cy="3378015"/>
          </a:xfrm>
        </p:grpSpPr>
        <p:pic>
          <p:nvPicPr>
            <p:cNvPr id="3079" name="Picture 7" descr="C:\Users\Administrator\Downloads\4.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21680" y="10033507"/>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4491493" y="12826747"/>
              <a:ext cx="2759649" cy="584775"/>
            </a:xfrm>
            <a:prstGeom prst="rect">
              <a:avLst/>
            </a:prstGeom>
            <a:noFill/>
          </p:spPr>
          <p:txBody>
            <a:bodyPr wrap="square" rtlCol="0">
              <a:spAutoFit/>
            </a:bodyPr>
            <a:lstStyle/>
            <a:p>
              <a:pPr algn="ctr"/>
              <a:r>
                <a:rPr lang="zh-CN" altLang="en-US" sz="3200" b="1" dirty="0"/>
                <a:t>手机</a:t>
              </a:r>
              <a:r>
                <a:rPr lang="en-US" altLang="zh-CN" sz="3200" b="1" dirty="0"/>
                <a:t>APP</a:t>
              </a:r>
              <a:endParaRPr lang="zh-CN" altLang="en-US" sz="3200" b="1" dirty="0"/>
            </a:p>
          </p:txBody>
        </p:sp>
      </p:grpSp>
      <p:grpSp>
        <p:nvGrpSpPr>
          <p:cNvPr id="30" name="组合 29"/>
          <p:cNvGrpSpPr/>
          <p:nvPr/>
        </p:nvGrpSpPr>
        <p:grpSpPr>
          <a:xfrm>
            <a:off x="19700472" y="10238021"/>
            <a:ext cx="2759649" cy="3113568"/>
            <a:chOff x="19700472" y="10238021"/>
            <a:chExt cx="2759649" cy="3113568"/>
          </a:xfrm>
        </p:grpSpPr>
        <p:pic>
          <p:nvPicPr>
            <p:cNvPr id="3081" name="Picture 9" descr="C:\Users\Administrator\Downloads\6.jpe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84415" y="10238021"/>
              <a:ext cx="2375706" cy="237570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9700472" y="12766814"/>
              <a:ext cx="2759649" cy="584775"/>
            </a:xfrm>
            <a:prstGeom prst="rect">
              <a:avLst/>
            </a:prstGeom>
            <a:noFill/>
          </p:spPr>
          <p:txBody>
            <a:bodyPr wrap="square" rtlCol="0">
              <a:spAutoFit/>
            </a:bodyPr>
            <a:lstStyle/>
            <a:p>
              <a:pPr algn="ctr"/>
              <a:r>
                <a:rPr lang="en-US" altLang="zh-CN" sz="3200" b="1" dirty="0"/>
                <a:t>PDA</a:t>
              </a:r>
              <a:endParaRPr lang="zh-CN" altLang="en-US" sz="3200" b="1" dirty="0"/>
            </a:p>
          </p:txBody>
        </p:sp>
      </p:grpSp>
      <p:grpSp>
        <p:nvGrpSpPr>
          <p:cNvPr id="37" name="组合 36">
            <a:extLst>
              <a:ext uri="{FF2B5EF4-FFF2-40B4-BE49-F238E27FC236}">
                <a16:creationId xmlns:a16="http://schemas.microsoft.com/office/drawing/2014/main" id="{A8BAE97E-242E-4AEF-B6A7-60933B5D4A55}"/>
              </a:ext>
            </a:extLst>
          </p:cNvPr>
          <p:cNvGrpSpPr/>
          <p:nvPr/>
        </p:nvGrpSpPr>
        <p:grpSpPr>
          <a:xfrm>
            <a:off x="295605" y="9709946"/>
            <a:ext cx="7457646" cy="29168"/>
            <a:chOff x="1068120" y="2431906"/>
            <a:chExt cx="7838442" cy="26192"/>
          </a:xfrm>
        </p:grpSpPr>
        <p:cxnSp>
          <p:nvCxnSpPr>
            <p:cNvPr id="38" name="直接连接符 37">
              <a:extLst>
                <a:ext uri="{FF2B5EF4-FFF2-40B4-BE49-F238E27FC236}">
                  <a16:creationId xmlns:a16="http://schemas.microsoft.com/office/drawing/2014/main" id="{66776D08-1443-42E4-BB01-D0481A594D40}"/>
                </a:ext>
              </a:extLst>
            </p:cNvPr>
            <p:cNvCxnSpPr/>
            <p:nvPr>
              <p:custDataLst>
                <p:tags r:id="rId2"/>
              </p:custDataLst>
            </p:nvPr>
          </p:nvCxnSpPr>
          <p:spPr>
            <a:xfrm>
              <a:off x="1068120" y="2431906"/>
              <a:ext cx="1080000" cy="0"/>
            </a:xfrm>
            <a:prstGeom prst="line">
              <a:avLst/>
            </a:prstGeom>
            <a:ln w="57150">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E20525A-1D29-4981-B2CE-C0312ECBBAA4}"/>
                </a:ext>
              </a:extLst>
            </p:cNvPr>
            <p:cNvCxnSpPr/>
            <p:nvPr>
              <p:custDataLst>
                <p:tags r:id="rId3"/>
              </p:custDataLst>
            </p:nvPr>
          </p:nvCxnSpPr>
          <p:spPr>
            <a:xfrm>
              <a:off x="1068120" y="2458098"/>
              <a:ext cx="7838442" cy="0"/>
            </a:xfrm>
            <a:prstGeom prst="line">
              <a:avLst/>
            </a:prstGeom>
            <a:ln w="4763">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grpSp>
      <p:sp>
        <p:nvSpPr>
          <p:cNvPr id="40" name="文本框 20">
            <a:extLst>
              <a:ext uri="{FF2B5EF4-FFF2-40B4-BE49-F238E27FC236}">
                <a16:creationId xmlns:a16="http://schemas.microsoft.com/office/drawing/2014/main" id="{85B10D76-7223-48EF-B92C-CE7324CE740D}"/>
              </a:ext>
            </a:extLst>
          </p:cNvPr>
          <p:cNvSpPr txBox="1"/>
          <p:nvPr>
            <p:custDataLst>
              <p:tags r:id="rId1"/>
            </p:custDataLst>
          </p:nvPr>
        </p:nvSpPr>
        <p:spPr>
          <a:xfrm>
            <a:off x="595575" y="9189283"/>
            <a:ext cx="5182950" cy="549831"/>
          </a:xfrm>
          <a:prstGeom prst="rect">
            <a:avLst/>
          </a:prstGeom>
          <a:noFill/>
          <a:effectLst/>
        </p:spPr>
        <p:txBody>
          <a:bodyPr wrap="square" lIns="137160" tIns="68580" rIns="137160" bIns="68580" rtlCol="0">
            <a:spAutoFit/>
          </a:bodyPr>
          <a:lstStyle>
            <a:defPPr>
              <a:defRPr lang="en-US"/>
            </a:defPPr>
            <a:lvl1pPr indent="0" defTabSz="1280160">
              <a:lnSpc>
                <a:spcPct val="100000"/>
              </a:lnSpc>
              <a:spcBef>
                <a:spcPts val="1400"/>
              </a:spcBef>
              <a:buFont typeface="Arial" panose="020B0604020202020204" pitchFamily="34" charset="0"/>
              <a:buNone/>
              <a:defRPr sz="1600" b="0">
                <a:solidFill>
                  <a:srgbClr val="02328B"/>
                </a:solidFill>
                <a:latin typeface="黑体" panose="02010609060101010101" pitchFamily="49" charset="-122"/>
                <a:ea typeface="黑体" panose="02010609060101010101" pitchFamily="49" charset="-122"/>
              </a:defRPr>
            </a:lvl1pPr>
            <a:lvl2pPr marL="137160" indent="0" defTabSz="1280160">
              <a:lnSpc>
                <a:spcPct val="90000"/>
              </a:lnSpc>
              <a:spcBef>
                <a:spcPts val="700"/>
              </a:spcBef>
              <a:buFont typeface="Arial" panose="020B0604020202020204" pitchFamily="34" charset="0"/>
              <a:buNone/>
            </a:lvl2pPr>
            <a:lvl3pPr marL="594360" indent="0" defTabSz="1280160">
              <a:lnSpc>
                <a:spcPct val="90000"/>
              </a:lnSpc>
              <a:spcBef>
                <a:spcPts val="700"/>
              </a:spcBef>
              <a:buFont typeface="Arial" panose="020B0604020202020204" pitchFamily="34" charset="0"/>
              <a:buNone/>
            </a:lvl3pPr>
            <a:lvl4pPr marL="1051560" indent="0" defTabSz="1280160">
              <a:lnSpc>
                <a:spcPct val="90000"/>
              </a:lnSpc>
              <a:spcBef>
                <a:spcPts val="700"/>
              </a:spcBef>
              <a:buFont typeface="Arial" panose="020B0604020202020204" pitchFamily="34" charset="0"/>
              <a:buNone/>
            </a:lvl4pPr>
            <a:lvl5pPr marL="1508760" indent="0" defTabSz="1280160">
              <a:lnSpc>
                <a:spcPct val="90000"/>
              </a:lnSpc>
              <a:spcBef>
                <a:spcPts val="700"/>
              </a:spcBef>
              <a:buFont typeface="Arial" panose="020B0604020202020204" pitchFamily="34" charset="0"/>
              <a:buNone/>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algn="ctr"/>
            <a:r>
              <a:rPr lang="zh-CN" altLang="en-US" sz="2673" dirty="0">
                <a:latin typeface="微软雅黑" panose="020B0503020204020204" pitchFamily="34" charset="-122"/>
                <a:ea typeface="微软雅黑" panose="020B0503020204020204" pitchFamily="34" charset="-122"/>
              </a:rPr>
              <a:t>支持多种类型终端</a:t>
            </a:r>
          </a:p>
        </p:txBody>
      </p:sp>
      <p:sp>
        <p:nvSpPr>
          <p:cNvPr id="41" name="textcount">
            <a:extLst>
              <a:ext uri="{FF2B5EF4-FFF2-40B4-BE49-F238E27FC236}">
                <a16:creationId xmlns:a16="http://schemas.microsoft.com/office/drawing/2014/main" id="{DE5B5C69-55CA-4C0C-B26D-7AE984DBAFEA}"/>
              </a:ext>
            </a:extLst>
          </p:cNvPr>
          <p:cNvSpPr txBox="1"/>
          <p:nvPr/>
        </p:nvSpPr>
        <p:spPr>
          <a:xfrm>
            <a:off x="20584611" y="2106266"/>
            <a:ext cx="2691858" cy="6351970"/>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报表看板</a:t>
            </a:r>
          </a:p>
          <a:p>
            <a:pPr>
              <a:spcAft>
                <a:spcPct val="0"/>
              </a:spcAft>
            </a:pPr>
            <a:r>
              <a:rPr lang="zh-CN" altLang="en-US" sz="2800" dirty="0"/>
              <a:t>生产日报</a:t>
            </a:r>
          </a:p>
          <a:p>
            <a:pPr>
              <a:spcAft>
                <a:spcPct val="0"/>
              </a:spcAft>
            </a:pPr>
            <a:r>
              <a:rPr lang="zh-CN" altLang="en-US" sz="2800" dirty="0"/>
              <a:t>质量日报</a:t>
            </a:r>
          </a:p>
          <a:p>
            <a:pPr>
              <a:spcAft>
                <a:spcPct val="0"/>
              </a:spcAft>
            </a:pPr>
            <a:r>
              <a:rPr lang="zh-CN" altLang="en-US" sz="2800" dirty="0"/>
              <a:t>库存报表</a:t>
            </a:r>
          </a:p>
          <a:p>
            <a:pPr>
              <a:spcAft>
                <a:spcPct val="0"/>
              </a:spcAft>
            </a:pPr>
            <a:r>
              <a:rPr lang="zh-CN" altLang="en-US" sz="2800" dirty="0"/>
              <a:t>生产看板</a:t>
            </a:r>
          </a:p>
          <a:p>
            <a:pPr>
              <a:spcAft>
                <a:spcPct val="0"/>
              </a:spcAft>
            </a:pPr>
            <a:r>
              <a:rPr lang="zh-CN" altLang="en-US" sz="2800" dirty="0"/>
              <a:t>质量看板</a:t>
            </a:r>
          </a:p>
          <a:p>
            <a:pPr>
              <a:spcAft>
                <a:spcPct val="0"/>
              </a:spcAft>
            </a:pPr>
            <a:r>
              <a:rPr lang="zh-CN" altLang="en-US" sz="2800" dirty="0"/>
              <a:t>仓储看板</a:t>
            </a:r>
          </a:p>
          <a:p>
            <a:pPr>
              <a:spcAft>
                <a:spcPct val="0"/>
              </a:spcAft>
            </a:pPr>
            <a:r>
              <a:rPr lang="zh-CN" altLang="en-US" sz="2800" dirty="0"/>
              <a:t>排产看板</a:t>
            </a:r>
          </a:p>
          <a:p>
            <a:pPr>
              <a:spcAft>
                <a:spcPct val="0"/>
              </a:spcAft>
            </a:pPr>
            <a:endParaRPr lang="zh-CN" altLang="en-US" sz="2121" dirty="0"/>
          </a:p>
          <a:p>
            <a:pPr algn="ctr">
              <a:spcAft>
                <a:spcPct val="0"/>
              </a:spcAft>
            </a:pPr>
            <a:endParaRPr lang="zh-CN" altLang="en-US" sz="2121" dirty="0"/>
          </a:p>
        </p:txBody>
      </p:sp>
    </p:spTree>
    <p:extLst>
      <p:ext uri="{BB962C8B-B14F-4D97-AF65-F5344CB8AC3E}">
        <p14:creationId xmlns:p14="http://schemas.microsoft.com/office/powerpoint/2010/main" val="270140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2926025"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主数据管理</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9" name="对角圆角矩形 16">
            <a:extLst>
              <a:ext uri="{FF2B5EF4-FFF2-40B4-BE49-F238E27FC236}">
                <a16:creationId xmlns:a16="http://schemas.microsoft.com/office/drawing/2014/main" id="{2CE84B17-8765-4066-996A-5CA93A65FF89}"/>
              </a:ext>
            </a:extLst>
          </p:cNvPr>
          <p:cNvSpPr/>
          <p:nvPr/>
        </p:nvSpPr>
        <p:spPr>
          <a:xfrm>
            <a:off x="1170015" y="3330402"/>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供应商、客户</a:t>
            </a:r>
          </a:p>
        </p:txBody>
      </p:sp>
      <p:sp>
        <p:nvSpPr>
          <p:cNvPr id="10" name="TextBox 55">
            <a:extLst>
              <a:ext uri="{FF2B5EF4-FFF2-40B4-BE49-F238E27FC236}">
                <a16:creationId xmlns:a16="http://schemas.microsoft.com/office/drawing/2014/main" id="{F6BF2CC0-0B78-409A-8E89-7789097AEDAC}"/>
              </a:ext>
            </a:extLst>
          </p:cNvPr>
          <p:cNvSpPr txBox="1"/>
          <p:nvPr/>
        </p:nvSpPr>
        <p:spPr>
          <a:xfrm>
            <a:off x="1170014" y="3983532"/>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1626"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供应商、客户的基本信息以及物料和产品对应关系设置。</a:t>
            </a:r>
          </a:p>
        </p:txBody>
      </p:sp>
      <p:sp>
        <p:nvSpPr>
          <p:cNvPr id="11" name="对角圆角矩形 16">
            <a:extLst>
              <a:ext uri="{FF2B5EF4-FFF2-40B4-BE49-F238E27FC236}">
                <a16:creationId xmlns:a16="http://schemas.microsoft.com/office/drawing/2014/main" id="{2CE84B17-8765-4066-996A-5CA93A65FF89}"/>
              </a:ext>
            </a:extLst>
          </p:cNvPr>
          <p:cNvSpPr/>
          <p:nvPr/>
        </p:nvSpPr>
        <p:spPr>
          <a:xfrm>
            <a:off x="1170014" y="7501808"/>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物料分类、物料产品</a:t>
            </a:r>
          </a:p>
        </p:txBody>
      </p:sp>
      <p:sp>
        <p:nvSpPr>
          <p:cNvPr id="12" name="TextBox 55">
            <a:extLst>
              <a:ext uri="{FF2B5EF4-FFF2-40B4-BE49-F238E27FC236}">
                <a16:creationId xmlns:a16="http://schemas.microsoft.com/office/drawing/2014/main" id="{F6BF2CC0-0B78-409A-8E89-7789097AEDAC}"/>
              </a:ext>
            </a:extLst>
          </p:cNvPr>
          <p:cNvSpPr txBox="1"/>
          <p:nvPr/>
        </p:nvSpPr>
        <p:spPr>
          <a:xfrm>
            <a:off x="1170013" y="8154938"/>
            <a:ext cx="5086395" cy="3366460"/>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设置物料和产品的分类，并在每个类别下设置物料和产品的基本信息。在每个产品下设置对应的</a:t>
            </a:r>
            <a:r>
              <a:rPr lang="en-US" altLang="zh-CN" sz="2800" dirty="0">
                <a:latin typeface="微软雅黑 Light" panose="020B0502040204020203" pitchFamily="34" charset="-122"/>
                <a:ea typeface="微软雅黑 Light" panose="020B0502040204020203" pitchFamily="34" charset="-122"/>
              </a:rPr>
              <a:t>BOM</a:t>
            </a:r>
            <a:r>
              <a:rPr lang="zh-CN" altLang="en-US" sz="2800" dirty="0">
                <a:latin typeface="微软雅黑 Light" panose="020B0502040204020203" pitchFamily="34" charset="-122"/>
                <a:ea typeface="微软雅黑 Light" panose="020B0502040204020203" pitchFamily="34" charset="-122"/>
              </a:rPr>
              <a:t>物料、供应商、安全库存等。</a:t>
            </a:r>
          </a:p>
        </p:txBody>
      </p:sp>
      <p:sp>
        <p:nvSpPr>
          <p:cNvPr id="13" name="对角圆角矩形 16">
            <a:extLst>
              <a:ext uri="{FF2B5EF4-FFF2-40B4-BE49-F238E27FC236}">
                <a16:creationId xmlns:a16="http://schemas.microsoft.com/office/drawing/2014/main" id="{2CE84B17-8765-4066-996A-5CA93A65FF89}"/>
              </a:ext>
            </a:extLst>
          </p:cNvPr>
          <p:cNvSpPr/>
          <p:nvPr/>
        </p:nvSpPr>
        <p:spPr>
          <a:xfrm>
            <a:off x="17947880" y="3338037"/>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车间、仓库</a:t>
            </a:r>
          </a:p>
        </p:txBody>
      </p:sp>
      <p:sp>
        <p:nvSpPr>
          <p:cNvPr id="14" name="TextBox 55">
            <a:extLst>
              <a:ext uri="{FF2B5EF4-FFF2-40B4-BE49-F238E27FC236}">
                <a16:creationId xmlns:a16="http://schemas.microsoft.com/office/drawing/2014/main" id="{F6BF2CC0-0B78-409A-8E89-7789097AEDAC}"/>
              </a:ext>
            </a:extLst>
          </p:cNvPr>
          <p:cNvSpPr txBox="1"/>
          <p:nvPr/>
        </p:nvSpPr>
        <p:spPr>
          <a:xfrm>
            <a:off x="17947879" y="3991167"/>
            <a:ext cx="5086395" cy="1427467"/>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根据实际情况设置车间、仓库、库区、库位等基础信息。</a:t>
            </a:r>
          </a:p>
        </p:txBody>
      </p:sp>
      <p:sp>
        <p:nvSpPr>
          <p:cNvPr id="15" name="对角圆角矩形 16">
            <a:extLst>
              <a:ext uri="{FF2B5EF4-FFF2-40B4-BE49-F238E27FC236}">
                <a16:creationId xmlns:a16="http://schemas.microsoft.com/office/drawing/2014/main" id="{2CE84B17-8765-4066-996A-5CA93A65FF89}"/>
              </a:ext>
            </a:extLst>
          </p:cNvPr>
          <p:cNvSpPr/>
          <p:nvPr/>
        </p:nvSpPr>
        <p:spPr>
          <a:xfrm>
            <a:off x="17947878" y="7578874"/>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工作站设置</a:t>
            </a:r>
          </a:p>
        </p:txBody>
      </p:sp>
      <p:sp>
        <p:nvSpPr>
          <p:cNvPr id="16" name="TextBox 55">
            <a:extLst>
              <a:ext uri="{FF2B5EF4-FFF2-40B4-BE49-F238E27FC236}">
                <a16:creationId xmlns:a16="http://schemas.microsoft.com/office/drawing/2014/main" id="{F6BF2CC0-0B78-409A-8E89-7789097AEDAC}"/>
              </a:ext>
            </a:extLst>
          </p:cNvPr>
          <p:cNvSpPr txBox="1"/>
          <p:nvPr/>
        </p:nvSpPr>
        <p:spPr>
          <a:xfrm>
            <a:off x="17947877" y="8232004"/>
            <a:ext cx="5086395" cy="2073798"/>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工作站是人、机器、工序的综合体，是生产任务执行的基本单元。</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965" y="3906466"/>
            <a:ext cx="52673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653" y="7033662"/>
            <a:ext cx="5296476"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3261" y="3906466"/>
            <a:ext cx="49339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03261" y="7033662"/>
            <a:ext cx="4933950"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09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生产工单</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10" name="文本框 38">
            <a:extLst>
              <a:ext uri="{FF2B5EF4-FFF2-40B4-BE49-F238E27FC236}">
                <a16:creationId xmlns:a16="http://schemas.microsoft.com/office/drawing/2014/main" id="{046D071D-6179-48E3-B655-B9669428383E}"/>
              </a:ext>
            </a:extLst>
          </p:cNvPr>
          <p:cNvSpPr txBox="1"/>
          <p:nvPr/>
        </p:nvSpPr>
        <p:spPr>
          <a:xfrm>
            <a:off x="4281893" y="4327686"/>
            <a:ext cx="2744541" cy="5909310"/>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a:latin typeface="微软雅黑 Light" panose="020B0502040204020203" pitchFamily="34" charset="-122"/>
                <a:ea typeface="微软雅黑 Light" panose="020B0502040204020203" pitchFamily="34" charset="-122"/>
              </a:rPr>
              <a:t>生产管理人员根据订单中产品的需求数量和需求日期，在系统中录入对应的生产工单。系统可根据</a:t>
            </a:r>
            <a:r>
              <a:rPr lang="en-US" altLang="zh-CN" sz="2800" b="0" dirty="0">
                <a:latin typeface="微软雅黑 Light" panose="020B0502040204020203" pitchFamily="34" charset="-122"/>
                <a:ea typeface="微软雅黑 Light" panose="020B0502040204020203" pitchFamily="34" charset="-122"/>
              </a:rPr>
              <a:t>BOM</a:t>
            </a:r>
            <a:r>
              <a:rPr lang="zh-CN" altLang="en-US" sz="2800" b="0" dirty="0">
                <a:latin typeface="微软雅黑 Light" panose="020B0502040204020203" pitchFamily="34" charset="-122"/>
                <a:ea typeface="微软雅黑 Light" panose="020B0502040204020203" pitchFamily="34" charset="-122"/>
              </a:rPr>
              <a:t>辅助管理人员拆解出半成品的生产工单</a:t>
            </a:r>
            <a:endParaRPr lang="en-US" altLang="zh-CN" sz="2800" b="0" dirty="0">
              <a:latin typeface="微软雅黑 Light" panose="020B0502040204020203" pitchFamily="34" charset="-122"/>
              <a:ea typeface="微软雅黑 Light" panose="020B0502040204020203" pitchFamily="34" charset="-122"/>
            </a:endParaRPr>
          </a:p>
        </p:txBody>
      </p:sp>
      <p:sp>
        <p:nvSpPr>
          <p:cNvPr id="11" name="文本框 38">
            <a:extLst>
              <a:ext uri="{FF2B5EF4-FFF2-40B4-BE49-F238E27FC236}">
                <a16:creationId xmlns:a16="http://schemas.microsoft.com/office/drawing/2014/main" id="{4B5255A6-3446-4207-B46D-6C545A05EE4E}"/>
              </a:ext>
            </a:extLst>
          </p:cNvPr>
          <p:cNvSpPr txBox="1"/>
          <p:nvPr/>
        </p:nvSpPr>
        <p:spPr>
          <a:xfrm>
            <a:off x="9223545" y="7236100"/>
            <a:ext cx="4728962"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系统会根据每个产品的物料</a:t>
            </a:r>
            <a:r>
              <a:rPr lang="en-US" altLang="zh-CN" sz="2800" b="0" dirty="0">
                <a:latin typeface="微软雅黑 Light" panose="020B0502040204020203" pitchFamily="34" charset="-122"/>
                <a:ea typeface="微软雅黑 Light" panose="020B0502040204020203" pitchFamily="34" charset="-122"/>
              </a:rPr>
              <a:t>BOM</a:t>
            </a:r>
            <a:r>
              <a:rPr lang="zh-CN" altLang="en-US" sz="2800" b="0" dirty="0">
                <a:latin typeface="微软雅黑 Light" panose="020B0502040204020203" pitchFamily="34" charset="-122"/>
                <a:ea typeface="微软雅黑 Light" panose="020B0502040204020203" pitchFamily="34" charset="-122"/>
              </a:rPr>
              <a:t>配置，自动计算物料需求情况。</a:t>
            </a:r>
          </a:p>
        </p:txBody>
      </p:sp>
      <p:sp>
        <p:nvSpPr>
          <p:cNvPr id="12" name="文本框 38">
            <a:extLst>
              <a:ext uri="{FF2B5EF4-FFF2-40B4-BE49-F238E27FC236}">
                <a16:creationId xmlns:a16="http://schemas.microsoft.com/office/drawing/2014/main" id="{B01F0884-C55E-45B6-A706-F69F4CB490F8}"/>
              </a:ext>
            </a:extLst>
          </p:cNvPr>
          <p:cNvSpPr txBox="1"/>
          <p:nvPr/>
        </p:nvSpPr>
        <p:spPr>
          <a:xfrm>
            <a:off x="10555967" y="4280402"/>
            <a:ext cx="4965973" cy="203132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排产人员可根据系统中的工艺工序配置拆解生产工单，形成多个生产任务。</a:t>
            </a:r>
          </a:p>
        </p:txBody>
      </p:sp>
      <p:grpSp>
        <p:nvGrpSpPr>
          <p:cNvPr id="13" name="组合 12">
            <a:extLst>
              <a:ext uri="{FF2B5EF4-FFF2-40B4-BE49-F238E27FC236}">
                <a16:creationId xmlns:a16="http://schemas.microsoft.com/office/drawing/2014/main" id="{45B2A69A-1036-48BB-92A5-CBCE0F362410}"/>
              </a:ext>
            </a:extLst>
          </p:cNvPr>
          <p:cNvGrpSpPr/>
          <p:nvPr/>
        </p:nvGrpSpPr>
        <p:grpSpPr>
          <a:xfrm>
            <a:off x="3906317" y="4482530"/>
            <a:ext cx="379034" cy="435056"/>
            <a:chOff x="7200086" y="2446675"/>
            <a:chExt cx="340371" cy="390678"/>
          </a:xfrm>
        </p:grpSpPr>
        <p:sp>
          <p:nvSpPr>
            <p:cNvPr id="110" name="椭圆 109">
              <a:extLst>
                <a:ext uri="{FF2B5EF4-FFF2-40B4-BE49-F238E27FC236}">
                  <a16:creationId xmlns:a16="http://schemas.microsoft.com/office/drawing/2014/main" id="{7F8163A6-9961-4EA9-B666-5AFD1BE49EAC}"/>
                </a:ext>
              </a:extLst>
            </p:cNvPr>
            <p:cNvSpPr/>
            <p:nvPr/>
          </p:nvSpPr>
          <p:spPr>
            <a:xfrm>
              <a:off x="7200086" y="2478097"/>
              <a:ext cx="337266" cy="3372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11" name="矩形 110">
              <a:extLst>
                <a:ext uri="{FF2B5EF4-FFF2-40B4-BE49-F238E27FC236}">
                  <a16:creationId xmlns:a16="http://schemas.microsoft.com/office/drawing/2014/main" id="{B75232C8-E08D-495B-8101-7C7A48CA5E0E}"/>
                </a:ext>
              </a:extLst>
            </p:cNvPr>
            <p:cNvSpPr/>
            <p:nvPr/>
          </p:nvSpPr>
          <p:spPr>
            <a:xfrm>
              <a:off x="7232118" y="2446675"/>
              <a:ext cx="308339" cy="390678"/>
            </a:xfrm>
            <a:prstGeom prst="rect">
              <a:avLst/>
            </a:prstGeom>
            <a:noFill/>
          </p:spPr>
          <p:txBody>
            <a:bodyPr wrap="none">
              <a:spAutoFit/>
            </a:bodyPr>
            <a:lstStyle/>
            <a:p>
              <a:pPr algn="ctr"/>
              <a:r>
                <a:rPr lang="en-US" altLang="zh-CN" sz="2227" b="1" dirty="0">
                  <a:ln>
                    <a:solidFill>
                      <a:srgbClr val="FFFFFF"/>
                    </a:solidFill>
                  </a:ln>
                  <a:solidFill>
                    <a:srgbClr val="00B0F0"/>
                  </a:solidFill>
                  <a:latin typeface="Impact"/>
                  <a:ea typeface="微软雅黑"/>
                </a:rPr>
                <a:t>1 </a:t>
              </a:r>
              <a:endParaRPr lang="zh-CN" altLang="en-US" sz="1336" dirty="0">
                <a:ln>
                  <a:solidFill>
                    <a:srgbClr val="FFFFFF"/>
                  </a:solidFill>
                </a:ln>
                <a:solidFill>
                  <a:srgbClr val="00B0F0"/>
                </a:solidFill>
                <a:latin typeface="Impact"/>
                <a:ea typeface="微软雅黑"/>
              </a:endParaRPr>
            </a:p>
          </p:txBody>
        </p:sp>
      </p:grpSp>
      <p:grpSp>
        <p:nvGrpSpPr>
          <p:cNvPr id="14" name="组合 13">
            <a:extLst>
              <a:ext uri="{FF2B5EF4-FFF2-40B4-BE49-F238E27FC236}">
                <a16:creationId xmlns:a16="http://schemas.microsoft.com/office/drawing/2014/main" id="{29F040F6-EEA5-4F69-B4B0-487A3A06A43A}"/>
              </a:ext>
            </a:extLst>
          </p:cNvPr>
          <p:cNvGrpSpPr/>
          <p:nvPr/>
        </p:nvGrpSpPr>
        <p:grpSpPr>
          <a:xfrm>
            <a:off x="8657364" y="7434679"/>
            <a:ext cx="404897" cy="435056"/>
            <a:chOff x="7200086" y="3029345"/>
            <a:chExt cx="363596" cy="390678"/>
          </a:xfrm>
        </p:grpSpPr>
        <p:sp>
          <p:nvSpPr>
            <p:cNvPr id="108" name="椭圆 107">
              <a:extLst>
                <a:ext uri="{FF2B5EF4-FFF2-40B4-BE49-F238E27FC236}">
                  <a16:creationId xmlns:a16="http://schemas.microsoft.com/office/drawing/2014/main" id="{83D384D8-5E9C-44B8-87EE-10B5313C19C9}"/>
                </a:ext>
              </a:extLst>
            </p:cNvPr>
            <p:cNvSpPr/>
            <p:nvPr/>
          </p:nvSpPr>
          <p:spPr>
            <a:xfrm>
              <a:off x="7200086" y="3060767"/>
              <a:ext cx="337266" cy="33726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a:p>
          </p:txBody>
        </p:sp>
        <p:sp>
          <p:nvSpPr>
            <p:cNvPr id="109" name="矩形 108">
              <a:extLst>
                <a:ext uri="{FF2B5EF4-FFF2-40B4-BE49-F238E27FC236}">
                  <a16:creationId xmlns:a16="http://schemas.microsoft.com/office/drawing/2014/main" id="{D6B87957-0763-452D-8837-73199E4D9E94}"/>
                </a:ext>
              </a:extLst>
            </p:cNvPr>
            <p:cNvSpPr/>
            <p:nvPr/>
          </p:nvSpPr>
          <p:spPr>
            <a:xfrm>
              <a:off x="7223674" y="3029345"/>
              <a:ext cx="340008" cy="390678"/>
            </a:xfrm>
            <a:prstGeom prst="rect">
              <a:avLst/>
            </a:prstGeom>
          </p:spPr>
          <p:txBody>
            <a:bodyPr wrap="none">
              <a:spAutoFit/>
            </a:bodyPr>
            <a:lstStyle/>
            <a:p>
              <a:pPr algn="ctr"/>
              <a:r>
                <a:rPr lang="en-US" altLang="zh-CN" sz="2227" b="1" dirty="0">
                  <a:ln>
                    <a:solidFill>
                      <a:srgbClr val="FFFFFF"/>
                    </a:solidFill>
                  </a:ln>
                  <a:solidFill>
                    <a:srgbClr val="00B050"/>
                  </a:solidFill>
                  <a:latin typeface="Impact"/>
                  <a:ea typeface="微软雅黑"/>
                </a:rPr>
                <a:t>2 </a:t>
              </a:r>
              <a:endParaRPr lang="zh-CN" altLang="en-US" sz="1336" dirty="0">
                <a:ln>
                  <a:solidFill>
                    <a:srgbClr val="FFFFFF"/>
                  </a:solidFill>
                </a:ln>
                <a:solidFill>
                  <a:srgbClr val="00B050"/>
                </a:solidFill>
                <a:latin typeface="Impact"/>
                <a:ea typeface="微软雅黑"/>
              </a:endParaRPr>
            </a:p>
          </p:txBody>
        </p:sp>
      </p:grpSp>
      <p:grpSp>
        <p:nvGrpSpPr>
          <p:cNvPr id="15" name="组合 14">
            <a:extLst>
              <a:ext uri="{FF2B5EF4-FFF2-40B4-BE49-F238E27FC236}">
                <a16:creationId xmlns:a16="http://schemas.microsoft.com/office/drawing/2014/main" id="{D29D5A52-F122-4BFA-9C35-C177B9FB0005}"/>
              </a:ext>
            </a:extLst>
          </p:cNvPr>
          <p:cNvGrpSpPr/>
          <p:nvPr/>
        </p:nvGrpSpPr>
        <p:grpSpPr>
          <a:xfrm>
            <a:off x="10026997" y="4376676"/>
            <a:ext cx="415052" cy="435056"/>
            <a:chOff x="7200086" y="3629928"/>
            <a:chExt cx="372715" cy="390678"/>
          </a:xfrm>
        </p:grpSpPr>
        <p:sp>
          <p:nvSpPr>
            <p:cNvPr id="106" name="椭圆 105">
              <a:extLst>
                <a:ext uri="{FF2B5EF4-FFF2-40B4-BE49-F238E27FC236}">
                  <a16:creationId xmlns:a16="http://schemas.microsoft.com/office/drawing/2014/main" id="{5238D610-10B5-494C-9FC7-AE1504B016E1}"/>
                </a:ext>
              </a:extLst>
            </p:cNvPr>
            <p:cNvSpPr/>
            <p:nvPr/>
          </p:nvSpPr>
          <p:spPr>
            <a:xfrm>
              <a:off x="7200086" y="3655328"/>
              <a:ext cx="337266" cy="3372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 dirty="0"/>
            </a:p>
          </p:txBody>
        </p:sp>
        <p:sp>
          <p:nvSpPr>
            <p:cNvPr id="107" name="矩形 106">
              <a:extLst>
                <a:ext uri="{FF2B5EF4-FFF2-40B4-BE49-F238E27FC236}">
                  <a16:creationId xmlns:a16="http://schemas.microsoft.com/office/drawing/2014/main" id="{475828E3-555B-4511-A666-B522A35A5B5D}"/>
                </a:ext>
              </a:extLst>
            </p:cNvPr>
            <p:cNvSpPr/>
            <p:nvPr/>
          </p:nvSpPr>
          <p:spPr>
            <a:xfrm>
              <a:off x="7225596" y="3629928"/>
              <a:ext cx="347205" cy="390678"/>
            </a:xfrm>
            <a:prstGeom prst="rect">
              <a:avLst/>
            </a:prstGeom>
          </p:spPr>
          <p:txBody>
            <a:bodyPr wrap="none">
              <a:spAutoFit/>
            </a:bodyPr>
            <a:lstStyle/>
            <a:p>
              <a:pPr algn="ctr"/>
              <a:r>
                <a:rPr lang="en-US" altLang="zh-CN" sz="2227" b="1" dirty="0">
                  <a:ln>
                    <a:solidFill>
                      <a:srgbClr val="FFFFFF"/>
                    </a:solidFill>
                  </a:ln>
                  <a:solidFill>
                    <a:srgbClr val="FF0000"/>
                  </a:solidFill>
                  <a:latin typeface="Impact"/>
                  <a:ea typeface="微软雅黑"/>
                </a:rPr>
                <a:t>3 </a:t>
              </a:r>
              <a:endParaRPr lang="zh-CN" altLang="en-US" sz="1336" dirty="0">
                <a:ln>
                  <a:solidFill>
                    <a:srgbClr val="FFFFFF"/>
                  </a:solidFill>
                </a:ln>
                <a:solidFill>
                  <a:srgbClr val="FF0000"/>
                </a:solidFill>
                <a:latin typeface="Impact"/>
                <a:ea typeface="微软雅黑"/>
              </a:endParaRPr>
            </a:p>
          </p:txBody>
        </p:sp>
      </p:grpSp>
      <p:sp>
        <p:nvSpPr>
          <p:cNvPr id="16" name="TextBox 9">
            <a:extLst>
              <a:ext uri="{FF2B5EF4-FFF2-40B4-BE49-F238E27FC236}">
                <a16:creationId xmlns:a16="http://schemas.microsoft.com/office/drawing/2014/main" id="{F66C7CC1-ED42-41DD-8E1C-861992E4B659}"/>
              </a:ext>
            </a:extLst>
          </p:cNvPr>
          <p:cNvSpPr txBox="1"/>
          <p:nvPr/>
        </p:nvSpPr>
        <p:spPr>
          <a:xfrm>
            <a:off x="8453441" y="4762400"/>
            <a:ext cx="143629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生产工单</a:t>
            </a:r>
          </a:p>
        </p:txBody>
      </p:sp>
      <p:grpSp>
        <p:nvGrpSpPr>
          <p:cNvPr id="17" name="组合 16">
            <a:extLst>
              <a:ext uri="{FF2B5EF4-FFF2-40B4-BE49-F238E27FC236}">
                <a16:creationId xmlns:a16="http://schemas.microsoft.com/office/drawing/2014/main" id="{39A2A2DA-4EA0-4690-A041-DACE19D0CA84}"/>
              </a:ext>
            </a:extLst>
          </p:cNvPr>
          <p:cNvGrpSpPr/>
          <p:nvPr/>
        </p:nvGrpSpPr>
        <p:grpSpPr>
          <a:xfrm>
            <a:off x="2494569" y="3748486"/>
            <a:ext cx="1123716" cy="1995530"/>
            <a:chOff x="2125492" y="7326262"/>
            <a:chExt cx="619859" cy="1320188"/>
          </a:xfrm>
        </p:grpSpPr>
        <p:sp>
          <p:nvSpPr>
            <p:cNvPr id="103" name="TextBox 6">
              <a:extLst>
                <a:ext uri="{FF2B5EF4-FFF2-40B4-BE49-F238E27FC236}">
                  <a16:creationId xmlns:a16="http://schemas.microsoft.com/office/drawing/2014/main" id="{970E3650-90B1-42F8-8573-9D8AA25F31BA}"/>
                </a:ext>
              </a:extLst>
            </p:cNvPr>
            <p:cNvSpPr txBox="1"/>
            <p:nvPr/>
          </p:nvSpPr>
          <p:spPr>
            <a:xfrm>
              <a:off x="2157625" y="8361387"/>
              <a:ext cx="587724" cy="285063"/>
            </a:xfrm>
            <a:prstGeom prst="rect">
              <a:avLst/>
            </a:prstGeom>
            <a:noFill/>
            <a:effectLst/>
          </p:spPr>
          <p:txBody>
            <a:bodyPr wrap="squar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订单</a:t>
              </a:r>
            </a:p>
          </p:txBody>
        </p:sp>
        <p:sp>
          <p:nvSpPr>
            <p:cNvPr id="104" name="任意多边形: 形状 239">
              <a:extLst>
                <a:ext uri="{FF2B5EF4-FFF2-40B4-BE49-F238E27FC236}">
                  <a16:creationId xmlns:a16="http://schemas.microsoft.com/office/drawing/2014/main" id="{6256EBF2-9EB9-4992-85F5-3FCA47612ED2}"/>
                </a:ext>
              </a:extLst>
            </p:cNvPr>
            <p:cNvSpPr/>
            <p:nvPr/>
          </p:nvSpPr>
          <p:spPr>
            <a:xfrm>
              <a:off x="2125492" y="7326262"/>
              <a:ext cx="619859" cy="783268"/>
            </a:xfrm>
            <a:custGeom>
              <a:avLst/>
              <a:gdLst>
                <a:gd name="connsiteX0" fmla="*/ 313123 w 1237835"/>
                <a:gd name="connsiteY0" fmla="*/ 832340 h 1564154"/>
                <a:gd name="connsiteX1" fmla="*/ 254712 w 1237835"/>
                <a:gd name="connsiteY1" fmla="*/ 890751 h 1564154"/>
                <a:gd name="connsiteX2" fmla="*/ 313123 w 1237835"/>
                <a:gd name="connsiteY2" fmla="*/ 949162 h 1564154"/>
                <a:gd name="connsiteX3" fmla="*/ 592465 w 1237835"/>
                <a:gd name="connsiteY3" fmla="*/ 949162 h 1564154"/>
                <a:gd name="connsiteX4" fmla="*/ 650876 w 1237835"/>
                <a:gd name="connsiteY4" fmla="*/ 890751 h 1564154"/>
                <a:gd name="connsiteX5" fmla="*/ 592465 w 1237835"/>
                <a:gd name="connsiteY5" fmla="*/ 832340 h 1564154"/>
                <a:gd name="connsiteX6" fmla="*/ 313122 w 1237835"/>
                <a:gd name="connsiteY6" fmla="*/ 549734 h 1564154"/>
                <a:gd name="connsiteX7" fmla="*/ 254711 w 1237835"/>
                <a:gd name="connsiteY7" fmla="*/ 608145 h 1564154"/>
                <a:gd name="connsiteX8" fmla="*/ 313122 w 1237835"/>
                <a:gd name="connsiteY8" fmla="*/ 666556 h 1564154"/>
                <a:gd name="connsiteX9" fmla="*/ 919489 w 1237835"/>
                <a:gd name="connsiteY9" fmla="*/ 666556 h 1564154"/>
                <a:gd name="connsiteX10" fmla="*/ 977900 w 1237835"/>
                <a:gd name="connsiteY10" fmla="*/ 608145 h 1564154"/>
                <a:gd name="connsiteX11" fmla="*/ 919489 w 1237835"/>
                <a:gd name="connsiteY11" fmla="*/ 549734 h 1564154"/>
                <a:gd name="connsiteX12" fmla="*/ 313122 w 1237835"/>
                <a:gd name="connsiteY12" fmla="*/ 275429 h 1564154"/>
                <a:gd name="connsiteX13" fmla="*/ 254711 w 1237835"/>
                <a:gd name="connsiteY13" fmla="*/ 333840 h 1564154"/>
                <a:gd name="connsiteX14" fmla="*/ 313122 w 1237835"/>
                <a:gd name="connsiteY14" fmla="*/ 392251 h 1564154"/>
                <a:gd name="connsiteX15" fmla="*/ 919489 w 1237835"/>
                <a:gd name="connsiteY15" fmla="*/ 392251 h 1564154"/>
                <a:gd name="connsiteX16" fmla="*/ 977900 w 1237835"/>
                <a:gd name="connsiteY16" fmla="*/ 333840 h 1564154"/>
                <a:gd name="connsiteX17" fmla="*/ 919489 w 1237835"/>
                <a:gd name="connsiteY17" fmla="*/ 275429 h 1564154"/>
                <a:gd name="connsiteX18" fmla="*/ 53772 w 1237835"/>
                <a:gd name="connsiteY18" fmla="*/ 0 h 1564154"/>
                <a:gd name="connsiteX19" fmla="*/ 1184063 w 1237835"/>
                <a:gd name="connsiteY19" fmla="*/ 0 h 1564154"/>
                <a:gd name="connsiteX20" fmla="*/ 1237835 w 1237835"/>
                <a:gd name="connsiteY20" fmla="*/ 53772 h 1564154"/>
                <a:gd name="connsiteX21" fmla="*/ 1237835 w 1237835"/>
                <a:gd name="connsiteY21" fmla="*/ 1045935 h 1564154"/>
                <a:gd name="connsiteX22" fmla="*/ 727646 w 1237835"/>
                <a:gd name="connsiteY22" fmla="*/ 1045935 h 1564154"/>
                <a:gd name="connsiteX23" fmla="*/ 652144 w 1237835"/>
                <a:gd name="connsiteY23" fmla="*/ 1121438 h 1564154"/>
                <a:gd name="connsiteX24" fmla="*/ 652144 w 1237835"/>
                <a:gd name="connsiteY24" fmla="*/ 1564154 h 1564154"/>
                <a:gd name="connsiteX25" fmla="*/ 53772 w 1237835"/>
                <a:gd name="connsiteY25" fmla="*/ 1564154 h 1564154"/>
                <a:gd name="connsiteX26" fmla="*/ 0 w 1237835"/>
                <a:gd name="connsiteY26" fmla="*/ 1510382 h 1564154"/>
                <a:gd name="connsiteX27" fmla="*/ 0 w 1237835"/>
                <a:gd name="connsiteY27" fmla="*/ 53772 h 1564154"/>
                <a:gd name="connsiteX28" fmla="*/ 53772 w 1237835"/>
                <a:gd name="connsiteY28" fmla="*/ 0 h 156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7835" h="1564154">
                  <a:moveTo>
                    <a:pt x="313123" y="832340"/>
                  </a:moveTo>
                  <a:cubicBezTo>
                    <a:pt x="280863" y="832340"/>
                    <a:pt x="254712" y="858491"/>
                    <a:pt x="254712" y="890751"/>
                  </a:cubicBezTo>
                  <a:cubicBezTo>
                    <a:pt x="254712" y="923011"/>
                    <a:pt x="280863" y="949162"/>
                    <a:pt x="313123" y="949162"/>
                  </a:cubicBezTo>
                  <a:lnTo>
                    <a:pt x="592465" y="949162"/>
                  </a:lnTo>
                  <a:cubicBezTo>
                    <a:pt x="624725" y="949162"/>
                    <a:pt x="650876" y="923011"/>
                    <a:pt x="650876" y="890751"/>
                  </a:cubicBezTo>
                  <a:cubicBezTo>
                    <a:pt x="650876" y="858491"/>
                    <a:pt x="624725" y="832340"/>
                    <a:pt x="592465" y="832340"/>
                  </a:cubicBezTo>
                  <a:close/>
                  <a:moveTo>
                    <a:pt x="313122" y="549734"/>
                  </a:moveTo>
                  <a:cubicBezTo>
                    <a:pt x="280862" y="549734"/>
                    <a:pt x="254711" y="575885"/>
                    <a:pt x="254711" y="608145"/>
                  </a:cubicBezTo>
                  <a:cubicBezTo>
                    <a:pt x="254711" y="640405"/>
                    <a:pt x="280862" y="666556"/>
                    <a:pt x="313122" y="666556"/>
                  </a:cubicBezTo>
                  <a:lnTo>
                    <a:pt x="919489" y="666556"/>
                  </a:lnTo>
                  <a:cubicBezTo>
                    <a:pt x="951749" y="666556"/>
                    <a:pt x="977900" y="640405"/>
                    <a:pt x="977900" y="608145"/>
                  </a:cubicBezTo>
                  <a:cubicBezTo>
                    <a:pt x="977900" y="575885"/>
                    <a:pt x="951749" y="549734"/>
                    <a:pt x="919489" y="549734"/>
                  </a:cubicBezTo>
                  <a:close/>
                  <a:moveTo>
                    <a:pt x="313122" y="275429"/>
                  </a:moveTo>
                  <a:cubicBezTo>
                    <a:pt x="280862" y="275429"/>
                    <a:pt x="254711" y="301580"/>
                    <a:pt x="254711" y="333840"/>
                  </a:cubicBezTo>
                  <a:cubicBezTo>
                    <a:pt x="254711" y="366100"/>
                    <a:pt x="280862" y="392251"/>
                    <a:pt x="313122" y="392251"/>
                  </a:cubicBezTo>
                  <a:lnTo>
                    <a:pt x="919489" y="392251"/>
                  </a:lnTo>
                  <a:cubicBezTo>
                    <a:pt x="951749" y="392251"/>
                    <a:pt x="977900" y="366100"/>
                    <a:pt x="977900" y="333840"/>
                  </a:cubicBezTo>
                  <a:cubicBezTo>
                    <a:pt x="977900" y="301580"/>
                    <a:pt x="951749" y="275429"/>
                    <a:pt x="919489" y="275429"/>
                  </a:cubicBezTo>
                  <a:close/>
                  <a:moveTo>
                    <a:pt x="53772" y="0"/>
                  </a:moveTo>
                  <a:lnTo>
                    <a:pt x="1184063" y="0"/>
                  </a:lnTo>
                  <a:cubicBezTo>
                    <a:pt x="1213760" y="0"/>
                    <a:pt x="1237835" y="24075"/>
                    <a:pt x="1237835" y="53772"/>
                  </a:cubicBezTo>
                  <a:lnTo>
                    <a:pt x="1237835" y="1045935"/>
                  </a:lnTo>
                  <a:lnTo>
                    <a:pt x="727646" y="1045935"/>
                  </a:lnTo>
                  <a:cubicBezTo>
                    <a:pt x="685969" y="1045935"/>
                    <a:pt x="652144" y="1079760"/>
                    <a:pt x="652144" y="1121438"/>
                  </a:cubicBezTo>
                  <a:lnTo>
                    <a:pt x="652144" y="1564154"/>
                  </a:lnTo>
                  <a:lnTo>
                    <a:pt x="53772" y="1564154"/>
                  </a:lnTo>
                  <a:cubicBezTo>
                    <a:pt x="24075" y="1564154"/>
                    <a:pt x="0" y="1540079"/>
                    <a:pt x="0" y="1510382"/>
                  </a:cubicBezTo>
                  <a:lnTo>
                    <a:pt x="0" y="53772"/>
                  </a:lnTo>
                  <a:cubicBezTo>
                    <a:pt x="0" y="24075"/>
                    <a:pt x="24075" y="0"/>
                    <a:pt x="53772"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noAutofit/>
            </a:bodyP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105" name="任意多边形: 形状 240">
              <a:extLst>
                <a:ext uri="{FF2B5EF4-FFF2-40B4-BE49-F238E27FC236}">
                  <a16:creationId xmlns:a16="http://schemas.microsoft.com/office/drawing/2014/main" id="{CD9FD949-D47F-4EF1-BFC5-81484E6BE597}"/>
                </a:ext>
              </a:extLst>
            </p:cNvPr>
            <p:cNvSpPr/>
            <p:nvPr/>
          </p:nvSpPr>
          <p:spPr>
            <a:xfrm>
              <a:off x="2533727" y="7897906"/>
              <a:ext cx="211624" cy="211624"/>
            </a:xfrm>
            <a:custGeom>
              <a:avLst/>
              <a:gdLst>
                <a:gd name="connsiteX0" fmla="*/ 0 w 933174"/>
                <a:gd name="connsiteY0" fmla="*/ 63500 h 933174"/>
                <a:gd name="connsiteX1" fmla="*/ 0 w 933174"/>
                <a:gd name="connsiteY1" fmla="*/ 869550 h 933174"/>
                <a:gd name="connsiteX2" fmla="*/ 108401 w 933174"/>
                <a:gd name="connsiteY2" fmla="*/ 914451 h 933174"/>
                <a:gd name="connsiteX3" fmla="*/ 914451 w 933174"/>
                <a:gd name="connsiteY3" fmla="*/ 108401 h 933174"/>
                <a:gd name="connsiteX4" fmla="*/ 869549 w 933174"/>
                <a:gd name="connsiteY4" fmla="*/ 0 h 933174"/>
                <a:gd name="connsiteX5" fmla="*/ 63500 w 933174"/>
                <a:gd name="connsiteY5" fmla="*/ 0 h 933174"/>
                <a:gd name="connsiteX6" fmla="*/ 0 w 933174"/>
                <a:gd name="connsiteY6" fmla="*/ 63500 h 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74" h="933174">
                  <a:moveTo>
                    <a:pt x="0" y="63500"/>
                  </a:moveTo>
                  <a:lnTo>
                    <a:pt x="0" y="869550"/>
                  </a:lnTo>
                  <a:cubicBezTo>
                    <a:pt x="0" y="926118"/>
                    <a:pt x="68401" y="954451"/>
                    <a:pt x="108401" y="914451"/>
                  </a:cubicBezTo>
                  <a:lnTo>
                    <a:pt x="914451" y="108401"/>
                  </a:lnTo>
                  <a:cubicBezTo>
                    <a:pt x="954451" y="68401"/>
                    <a:pt x="926118" y="0"/>
                    <a:pt x="869549" y="0"/>
                  </a:cubicBezTo>
                  <a:lnTo>
                    <a:pt x="63500" y="0"/>
                  </a:lnTo>
                  <a:cubicBezTo>
                    <a:pt x="28448" y="0"/>
                    <a:pt x="0" y="28448"/>
                    <a:pt x="0" y="63500"/>
                  </a:cubicBezTo>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18" name="图形 90" descr="剪贴板">
            <a:extLst>
              <a:ext uri="{FF2B5EF4-FFF2-40B4-BE49-F238E27FC236}">
                <a16:creationId xmlns:a16="http://schemas.microsoft.com/office/drawing/2014/main" id="{0EDDD7F0-9F38-4764-80CC-D9ABED7CB74F}"/>
              </a:ext>
            </a:extLst>
          </p:cNvPr>
          <p:cNvSpPr/>
          <p:nvPr/>
        </p:nvSpPr>
        <p:spPr>
          <a:xfrm>
            <a:off x="8838272" y="3742762"/>
            <a:ext cx="619859" cy="783268"/>
          </a:xfrm>
          <a:custGeom>
            <a:avLst/>
            <a:gdLst>
              <a:gd name="connsiteX0" fmla="*/ 1204701 w 1333775"/>
              <a:gd name="connsiteY0" fmla="*/ 1591926 h 1721000"/>
              <a:gd name="connsiteX1" fmla="*/ 129075 w 1333775"/>
              <a:gd name="connsiteY1" fmla="*/ 1591926 h 1721000"/>
              <a:gd name="connsiteX2" fmla="*/ 129075 w 1333775"/>
              <a:gd name="connsiteY2" fmla="*/ 258150 h 1721000"/>
              <a:gd name="connsiteX3" fmla="*/ 365713 w 1333775"/>
              <a:gd name="connsiteY3" fmla="*/ 258150 h 1721000"/>
              <a:gd name="connsiteX4" fmla="*/ 365713 w 1333775"/>
              <a:gd name="connsiteY4" fmla="*/ 387225 h 1721000"/>
              <a:gd name="connsiteX5" fmla="*/ 968063 w 1333775"/>
              <a:gd name="connsiteY5" fmla="*/ 387225 h 1721000"/>
              <a:gd name="connsiteX6" fmla="*/ 968063 w 1333775"/>
              <a:gd name="connsiteY6" fmla="*/ 258150 h 1721000"/>
              <a:gd name="connsiteX7" fmla="*/ 1204701 w 1333775"/>
              <a:gd name="connsiteY7" fmla="*/ 258150 h 1721000"/>
              <a:gd name="connsiteX8" fmla="*/ 1204701 w 1333775"/>
              <a:gd name="connsiteY8" fmla="*/ 1591926 h 1721000"/>
              <a:gd name="connsiteX9" fmla="*/ 666888 w 1333775"/>
              <a:gd name="connsiteY9" fmla="*/ 86050 h 1721000"/>
              <a:gd name="connsiteX10" fmla="*/ 731425 w 1333775"/>
              <a:gd name="connsiteY10" fmla="*/ 150588 h 1721000"/>
              <a:gd name="connsiteX11" fmla="*/ 666888 w 1333775"/>
              <a:gd name="connsiteY11" fmla="*/ 215125 h 1721000"/>
              <a:gd name="connsiteX12" fmla="*/ 602350 w 1333775"/>
              <a:gd name="connsiteY12" fmla="*/ 150588 h 1721000"/>
              <a:gd name="connsiteX13" fmla="*/ 621712 w 1333775"/>
              <a:gd name="connsiteY13" fmla="*/ 105411 h 1721000"/>
              <a:gd name="connsiteX14" fmla="*/ 666888 w 1333775"/>
              <a:gd name="connsiteY14" fmla="*/ 86050 h 1721000"/>
              <a:gd name="connsiteX15" fmla="*/ 1247726 w 1333775"/>
              <a:gd name="connsiteY15" fmla="*/ 129075 h 1721000"/>
              <a:gd name="connsiteX16" fmla="*/ 882013 w 1333775"/>
              <a:gd name="connsiteY16" fmla="*/ 129075 h 1721000"/>
              <a:gd name="connsiteX17" fmla="*/ 882013 w 1333775"/>
              <a:gd name="connsiteY17" fmla="*/ 86050 h 1721000"/>
              <a:gd name="connsiteX18" fmla="*/ 795963 w 1333775"/>
              <a:gd name="connsiteY18" fmla="*/ 0 h 1721000"/>
              <a:gd name="connsiteX19" fmla="*/ 537813 w 1333775"/>
              <a:gd name="connsiteY19" fmla="*/ 0 h 1721000"/>
              <a:gd name="connsiteX20" fmla="*/ 451763 w 1333775"/>
              <a:gd name="connsiteY20" fmla="*/ 86050 h 1721000"/>
              <a:gd name="connsiteX21" fmla="*/ 451763 w 1333775"/>
              <a:gd name="connsiteY21" fmla="*/ 129075 h 1721000"/>
              <a:gd name="connsiteX22" fmla="*/ 86050 w 1333775"/>
              <a:gd name="connsiteY22" fmla="*/ 129075 h 1721000"/>
              <a:gd name="connsiteX23" fmla="*/ 0 w 1333775"/>
              <a:gd name="connsiteY23" fmla="*/ 215125 h 1721000"/>
              <a:gd name="connsiteX24" fmla="*/ 0 w 1333775"/>
              <a:gd name="connsiteY24" fmla="*/ 1634951 h 1721000"/>
              <a:gd name="connsiteX25" fmla="*/ 86050 w 1333775"/>
              <a:gd name="connsiteY25" fmla="*/ 1721001 h 1721000"/>
              <a:gd name="connsiteX26" fmla="*/ 1247726 w 1333775"/>
              <a:gd name="connsiteY26" fmla="*/ 1721001 h 1721000"/>
              <a:gd name="connsiteX27" fmla="*/ 1333776 w 1333775"/>
              <a:gd name="connsiteY27" fmla="*/ 1634951 h 1721000"/>
              <a:gd name="connsiteX28" fmla="*/ 1333776 w 1333775"/>
              <a:gd name="connsiteY28" fmla="*/ 215125 h 1721000"/>
              <a:gd name="connsiteX29" fmla="*/ 1247726 w 1333775"/>
              <a:gd name="connsiteY29" fmla="*/ 129075 h 17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775" h="1721000">
                <a:moveTo>
                  <a:pt x="1204701" y="1591926"/>
                </a:moveTo>
                <a:lnTo>
                  <a:pt x="129075" y="1591926"/>
                </a:lnTo>
                <a:lnTo>
                  <a:pt x="129075" y="258150"/>
                </a:lnTo>
                <a:lnTo>
                  <a:pt x="365713" y="258150"/>
                </a:lnTo>
                <a:lnTo>
                  <a:pt x="365713" y="387225"/>
                </a:lnTo>
                <a:lnTo>
                  <a:pt x="968063" y="387225"/>
                </a:lnTo>
                <a:lnTo>
                  <a:pt x="968063" y="258150"/>
                </a:lnTo>
                <a:lnTo>
                  <a:pt x="1204701" y="258150"/>
                </a:lnTo>
                <a:lnTo>
                  <a:pt x="1204701" y="1591926"/>
                </a:lnTo>
                <a:close/>
                <a:moveTo>
                  <a:pt x="666888" y="86050"/>
                </a:moveTo>
                <a:cubicBezTo>
                  <a:pt x="703459" y="86050"/>
                  <a:pt x="731425" y="114016"/>
                  <a:pt x="731425" y="150588"/>
                </a:cubicBezTo>
                <a:cubicBezTo>
                  <a:pt x="731425" y="187159"/>
                  <a:pt x="703459" y="215125"/>
                  <a:pt x="666888" y="215125"/>
                </a:cubicBezTo>
                <a:cubicBezTo>
                  <a:pt x="630317" y="215125"/>
                  <a:pt x="602350" y="187159"/>
                  <a:pt x="602350" y="150588"/>
                </a:cubicBezTo>
                <a:cubicBezTo>
                  <a:pt x="602350" y="133378"/>
                  <a:pt x="608804" y="116168"/>
                  <a:pt x="621712" y="105411"/>
                </a:cubicBezTo>
                <a:cubicBezTo>
                  <a:pt x="632468" y="92504"/>
                  <a:pt x="649678" y="86050"/>
                  <a:pt x="666888" y="86050"/>
                </a:cubicBezTo>
                <a:close/>
                <a:moveTo>
                  <a:pt x="1247726" y="129075"/>
                </a:moveTo>
                <a:lnTo>
                  <a:pt x="882013" y="129075"/>
                </a:lnTo>
                <a:lnTo>
                  <a:pt x="882013" y="86050"/>
                </a:lnTo>
                <a:cubicBezTo>
                  <a:pt x="882013" y="38723"/>
                  <a:pt x="843290" y="0"/>
                  <a:pt x="795963" y="0"/>
                </a:cubicBezTo>
                <a:lnTo>
                  <a:pt x="537813" y="0"/>
                </a:lnTo>
                <a:cubicBezTo>
                  <a:pt x="490485" y="0"/>
                  <a:pt x="451763" y="38723"/>
                  <a:pt x="451763" y="86050"/>
                </a:cubicBezTo>
                <a:lnTo>
                  <a:pt x="451763" y="129075"/>
                </a:lnTo>
                <a:lnTo>
                  <a:pt x="86050" y="129075"/>
                </a:lnTo>
                <a:cubicBezTo>
                  <a:pt x="38723" y="129075"/>
                  <a:pt x="0" y="167798"/>
                  <a:pt x="0" y="215125"/>
                </a:cubicBezTo>
                <a:lnTo>
                  <a:pt x="0" y="1634951"/>
                </a:lnTo>
                <a:cubicBezTo>
                  <a:pt x="0" y="1682278"/>
                  <a:pt x="38723" y="1721001"/>
                  <a:pt x="86050" y="1721001"/>
                </a:cubicBezTo>
                <a:lnTo>
                  <a:pt x="1247726" y="1721001"/>
                </a:lnTo>
                <a:cubicBezTo>
                  <a:pt x="1295053" y="1721001"/>
                  <a:pt x="1333776" y="1682278"/>
                  <a:pt x="1333776" y="1634951"/>
                </a:cubicBezTo>
                <a:lnTo>
                  <a:pt x="1333776" y="215125"/>
                </a:lnTo>
                <a:cubicBezTo>
                  <a:pt x="1333776" y="167798"/>
                  <a:pt x="1295053" y="129075"/>
                  <a:pt x="1247726" y="129075"/>
                </a:cubicBezTo>
                <a:close/>
              </a:path>
            </a:pathLst>
          </a:custGeom>
          <a:solidFill>
            <a:schemeClr val="tx1"/>
          </a:solidFill>
          <a:ln w="21431"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19" name="组合 18">
            <a:extLst>
              <a:ext uri="{FF2B5EF4-FFF2-40B4-BE49-F238E27FC236}">
                <a16:creationId xmlns:a16="http://schemas.microsoft.com/office/drawing/2014/main" id="{C9983916-5750-473A-96E8-C541F9A3FA2F}"/>
              </a:ext>
            </a:extLst>
          </p:cNvPr>
          <p:cNvGrpSpPr/>
          <p:nvPr/>
        </p:nvGrpSpPr>
        <p:grpSpPr>
          <a:xfrm>
            <a:off x="9014517" y="3965458"/>
            <a:ext cx="289428" cy="440920"/>
            <a:chOff x="8803828" y="9704386"/>
            <a:chExt cx="1133451" cy="1763199"/>
          </a:xfrm>
          <a:solidFill>
            <a:schemeClr val="tx1"/>
          </a:solidFill>
        </p:grpSpPr>
        <p:sp>
          <p:nvSpPr>
            <p:cNvPr id="95" name="任意多边形: 形状 231">
              <a:extLst>
                <a:ext uri="{FF2B5EF4-FFF2-40B4-BE49-F238E27FC236}">
                  <a16:creationId xmlns:a16="http://schemas.microsoft.com/office/drawing/2014/main" id="{DD730461-7398-481C-9253-CC8760B86580}"/>
                </a:ext>
              </a:extLst>
            </p:cNvPr>
            <p:cNvSpPr/>
            <p:nvPr/>
          </p:nvSpPr>
          <p:spPr>
            <a:xfrm>
              <a:off x="8803828" y="9704386"/>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6" name="任意多边形: 形状 232">
              <a:extLst>
                <a:ext uri="{FF2B5EF4-FFF2-40B4-BE49-F238E27FC236}">
                  <a16:creationId xmlns:a16="http://schemas.microsoft.com/office/drawing/2014/main" id="{2A73AF29-4BF8-4308-B2FE-AFE849A5198E}"/>
                </a:ext>
              </a:extLst>
            </p:cNvPr>
            <p:cNvSpPr/>
            <p:nvPr/>
          </p:nvSpPr>
          <p:spPr>
            <a:xfrm>
              <a:off x="9307562" y="9767361"/>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7" name="任意多边形: 形状 233">
              <a:extLst>
                <a:ext uri="{FF2B5EF4-FFF2-40B4-BE49-F238E27FC236}">
                  <a16:creationId xmlns:a16="http://schemas.microsoft.com/office/drawing/2014/main" id="{34DF7115-08E5-47A8-A42A-E0E91E9F98CF}"/>
                </a:ext>
              </a:extLst>
            </p:cNvPr>
            <p:cNvSpPr/>
            <p:nvPr/>
          </p:nvSpPr>
          <p:spPr>
            <a:xfrm>
              <a:off x="8803828" y="10208161"/>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8" name="任意多边形: 形状 234">
              <a:extLst>
                <a:ext uri="{FF2B5EF4-FFF2-40B4-BE49-F238E27FC236}">
                  <a16:creationId xmlns:a16="http://schemas.microsoft.com/office/drawing/2014/main" id="{4662D22F-98C2-407A-9B27-ECD535EBDEF2}"/>
                </a:ext>
              </a:extLst>
            </p:cNvPr>
            <p:cNvSpPr/>
            <p:nvPr/>
          </p:nvSpPr>
          <p:spPr>
            <a:xfrm>
              <a:off x="9307562" y="10271135"/>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99" name="任意多边形: 形状 235">
              <a:extLst>
                <a:ext uri="{FF2B5EF4-FFF2-40B4-BE49-F238E27FC236}">
                  <a16:creationId xmlns:a16="http://schemas.microsoft.com/office/drawing/2014/main" id="{ECB17631-81CF-4FCB-B9EA-414A83AAACF3}"/>
                </a:ext>
              </a:extLst>
            </p:cNvPr>
            <p:cNvSpPr/>
            <p:nvPr/>
          </p:nvSpPr>
          <p:spPr>
            <a:xfrm>
              <a:off x="8803828" y="10711935"/>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0" name="任意多边形: 形状 236">
              <a:extLst>
                <a:ext uri="{FF2B5EF4-FFF2-40B4-BE49-F238E27FC236}">
                  <a16:creationId xmlns:a16="http://schemas.microsoft.com/office/drawing/2014/main" id="{A860050B-6521-4310-A6E1-9FDEC1C7FDB9}"/>
                </a:ext>
              </a:extLst>
            </p:cNvPr>
            <p:cNvSpPr/>
            <p:nvPr/>
          </p:nvSpPr>
          <p:spPr>
            <a:xfrm>
              <a:off x="9307562" y="10774910"/>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1" name="任意多边形: 形状 237">
              <a:extLst>
                <a:ext uri="{FF2B5EF4-FFF2-40B4-BE49-F238E27FC236}">
                  <a16:creationId xmlns:a16="http://schemas.microsoft.com/office/drawing/2014/main" id="{ECC3C3F1-74D6-4800-9486-FD0A01B9ACB9}"/>
                </a:ext>
              </a:extLst>
            </p:cNvPr>
            <p:cNvSpPr/>
            <p:nvPr/>
          </p:nvSpPr>
          <p:spPr>
            <a:xfrm>
              <a:off x="8803828" y="11215702"/>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102" name="任意多边形: 形状 238">
              <a:extLst>
                <a:ext uri="{FF2B5EF4-FFF2-40B4-BE49-F238E27FC236}">
                  <a16:creationId xmlns:a16="http://schemas.microsoft.com/office/drawing/2014/main" id="{61103794-CBAA-4CCF-B5EE-4D8A636FE633}"/>
                </a:ext>
              </a:extLst>
            </p:cNvPr>
            <p:cNvSpPr/>
            <p:nvPr/>
          </p:nvSpPr>
          <p:spPr>
            <a:xfrm>
              <a:off x="9307562" y="11278677"/>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0" name="直接箭头连接符 19">
            <a:extLst>
              <a:ext uri="{FF2B5EF4-FFF2-40B4-BE49-F238E27FC236}">
                <a16:creationId xmlns:a16="http://schemas.microsoft.com/office/drawing/2014/main" id="{8805CD5D-981B-47BF-8667-C15BB07DED64}"/>
              </a:ext>
            </a:extLst>
          </p:cNvPr>
          <p:cNvCxnSpPr>
            <a:cxnSpLocks/>
          </p:cNvCxnSpPr>
          <p:nvPr/>
        </p:nvCxnSpPr>
        <p:spPr>
          <a:xfrm flipV="1">
            <a:off x="4024428" y="4138677"/>
            <a:ext cx="4534677" cy="15747"/>
          </a:xfrm>
          <a:prstGeom prst="straightConnector1">
            <a:avLst/>
          </a:prstGeom>
          <a:ln w="11557">
            <a:solidFill>
              <a:srgbClr val="2E75B6"/>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CB2CBDA-455F-4F22-AB98-172E8A134B67}"/>
              </a:ext>
            </a:extLst>
          </p:cNvPr>
          <p:cNvCxnSpPr>
            <a:cxnSpLocks/>
          </p:cNvCxnSpPr>
          <p:nvPr/>
        </p:nvCxnSpPr>
        <p:spPr>
          <a:xfrm>
            <a:off x="9905560" y="4138677"/>
            <a:ext cx="5810069" cy="0"/>
          </a:xfrm>
          <a:prstGeom prst="straightConnector1">
            <a:avLst/>
          </a:prstGeom>
          <a:ln w="11557">
            <a:solidFill>
              <a:srgbClr val="FF0000"/>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id="{2AFC5661-C386-4FB9-83DD-1C3DEE278F4C}"/>
              </a:ext>
            </a:extLst>
          </p:cNvPr>
          <p:cNvCxnSpPr>
            <a:cxnSpLocks/>
          </p:cNvCxnSpPr>
          <p:nvPr/>
        </p:nvCxnSpPr>
        <p:spPr>
          <a:xfrm flipV="1">
            <a:off x="9143146" y="5279431"/>
            <a:ext cx="5" cy="4957565"/>
          </a:xfrm>
          <a:prstGeom prst="straightConnector1">
            <a:avLst/>
          </a:prstGeom>
          <a:ln w="11557">
            <a:solidFill>
              <a:srgbClr val="00B050"/>
            </a:solidFill>
            <a:tailEnd type="triangle"/>
          </a:ln>
          <a:effectLst/>
        </p:spPr>
        <p:style>
          <a:lnRef idx="1">
            <a:schemeClr val="accent1"/>
          </a:lnRef>
          <a:fillRef idx="0">
            <a:schemeClr val="accent1"/>
          </a:fillRef>
          <a:effectRef idx="0">
            <a:schemeClr val="accent1"/>
          </a:effectRef>
          <a:fontRef idx="minor">
            <a:schemeClr val="tx1"/>
          </a:fontRef>
        </p:style>
      </p:cxnSp>
      <p:sp>
        <p:nvSpPr>
          <p:cNvPr id="23" name="TextBox 35">
            <a:extLst>
              <a:ext uri="{FF2B5EF4-FFF2-40B4-BE49-F238E27FC236}">
                <a16:creationId xmlns:a16="http://schemas.microsoft.com/office/drawing/2014/main" id="{07D8D10F-742C-449D-BB62-A83CA41C71A5}"/>
              </a:ext>
            </a:extLst>
          </p:cNvPr>
          <p:cNvSpPr txBox="1"/>
          <p:nvPr/>
        </p:nvSpPr>
        <p:spPr>
          <a:xfrm>
            <a:off x="16251987" y="633632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工作站</a:t>
            </a:r>
            <a:r>
              <a:rPr lang="en-US" altLang="zh-CN" sz="2800" dirty="0">
                <a:latin typeface="微软雅黑 Light" panose="020B0502040204020203" pitchFamily="34" charset="-122"/>
                <a:ea typeface="微软雅黑 Light" panose="020B0502040204020203" pitchFamily="34" charset="-122"/>
              </a:rPr>
              <a:t>2</a:t>
            </a:r>
            <a:endParaRPr lang="zh-CN" altLang="en-US" sz="2800" dirty="0">
              <a:latin typeface="微软雅黑 Light" panose="020B0502040204020203" pitchFamily="34" charset="-122"/>
              <a:ea typeface="微软雅黑 Light" panose="020B0502040204020203" pitchFamily="34" charset="-122"/>
            </a:endParaRPr>
          </a:p>
        </p:txBody>
      </p:sp>
      <p:sp>
        <p:nvSpPr>
          <p:cNvPr id="24" name="TextBox 38">
            <a:extLst>
              <a:ext uri="{FF2B5EF4-FFF2-40B4-BE49-F238E27FC236}">
                <a16:creationId xmlns:a16="http://schemas.microsoft.com/office/drawing/2014/main" id="{F77B1C5C-328F-4385-839A-121BA2E8986F}"/>
              </a:ext>
            </a:extLst>
          </p:cNvPr>
          <p:cNvSpPr txBox="1"/>
          <p:nvPr/>
        </p:nvSpPr>
        <p:spPr>
          <a:xfrm>
            <a:off x="18559149" y="6336326"/>
            <a:ext cx="1436292" cy="430887"/>
          </a:xfrm>
          <a:prstGeom prst="rect">
            <a:avLst/>
          </a:prstGeom>
          <a:noFill/>
          <a:effectLst/>
        </p:spPr>
        <p:txBody>
          <a:bodyPr wrap="none" lIns="0" tIns="0" rIns="0" bIns="0" rtlCol="0">
            <a:spAutoFit/>
          </a:bodyPr>
          <a:lstStyle/>
          <a:p>
            <a:pPr algn="ctr"/>
            <a:r>
              <a:rPr lang="zh-CN" altLang="en-US" sz="2800" dirty="0">
                <a:latin typeface="微软雅黑 Light" panose="020B0502040204020203" pitchFamily="34" charset="-122"/>
                <a:ea typeface="微软雅黑 Light" panose="020B0502040204020203" pitchFamily="34" charset="-122"/>
              </a:rPr>
              <a:t>生产任务</a:t>
            </a:r>
          </a:p>
        </p:txBody>
      </p:sp>
      <p:grpSp>
        <p:nvGrpSpPr>
          <p:cNvPr id="25" name="组合 24">
            <a:extLst>
              <a:ext uri="{FF2B5EF4-FFF2-40B4-BE49-F238E27FC236}">
                <a16:creationId xmlns:a16="http://schemas.microsoft.com/office/drawing/2014/main" id="{ED7CEDB4-1549-441C-930E-F995606BFD02}"/>
              </a:ext>
            </a:extLst>
          </p:cNvPr>
          <p:cNvGrpSpPr/>
          <p:nvPr/>
        </p:nvGrpSpPr>
        <p:grpSpPr>
          <a:xfrm>
            <a:off x="16093590" y="5167647"/>
            <a:ext cx="1434117" cy="976569"/>
            <a:chOff x="12856266" y="610307"/>
            <a:chExt cx="5212250" cy="3549314"/>
          </a:xfrm>
          <a:solidFill>
            <a:schemeClr val="tx1"/>
          </a:solidFill>
        </p:grpSpPr>
        <p:sp>
          <p:nvSpPr>
            <p:cNvPr id="84" name="任意多边形: 形状 218">
              <a:extLst>
                <a:ext uri="{FF2B5EF4-FFF2-40B4-BE49-F238E27FC236}">
                  <a16:creationId xmlns:a16="http://schemas.microsoft.com/office/drawing/2014/main" id="{FE4FAB3D-524C-418B-BA27-B12B056A9054}"/>
                </a:ext>
              </a:extLst>
            </p:cNvPr>
            <p:cNvSpPr/>
            <p:nvPr/>
          </p:nvSpPr>
          <p:spPr>
            <a:xfrm>
              <a:off x="15481234" y="610307"/>
              <a:ext cx="986500" cy="1859058"/>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5" name="任意多边形: 形状 219">
              <a:extLst>
                <a:ext uri="{FF2B5EF4-FFF2-40B4-BE49-F238E27FC236}">
                  <a16:creationId xmlns:a16="http://schemas.microsoft.com/office/drawing/2014/main" id="{98469733-3E5C-4837-A710-4ECEB04C8E15}"/>
                </a:ext>
              </a:extLst>
            </p:cNvPr>
            <p:cNvSpPr/>
            <p:nvPr/>
          </p:nvSpPr>
          <p:spPr>
            <a:xfrm>
              <a:off x="12856266" y="1270356"/>
              <a:ext cx="5212214" cy="2473204"/>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6" name="任意多边形: 形状 220">
              <a:extLst>
                <a:ext uri="{FF2B5EF4-FFF2-40B4-BE49-F238E27FC236}">
                  <a16:creationId xmlns:a16="http://schemas.microsoft.com/office/drawing/2014/main" id="{D3A4AE57-DF96-4D03-8080-09B43440B7A1}"/>
                </a:ext>
              </a:extLst>
            </p:cNvPr>
            <p:cNvSpPr/>
            <p:nvPr/>
          </p:nvSpPr>
          <p:spPr>
            <a:xfrm>
              <a:off x="12867860" y="1339706"/>
              <a:ext cx="2126490" cy="1687326"/>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7" name="任意多边形: 形状 221">
              <a:extLst>
                <a:ext uri="{FF2B5EF4-FFF2-40B4-BE49-F238E27FC236}">
                  <a16:creationId xmlns:a16="http://schemas.microsoft.com/office/drawing/2014/main" id="{0ECA1AE9-7CC6-441B-86F9-2371A3BADBE2}"/>
                </a:ext>
              </a:extLst>
            </p:cNvPr>
            <p:cNvSpPr/>
            <p:nvPr/>
          </p:nvSpPr>
          <p:spPr>
            <a:xfrm>
              <a:off x="12867856" y="38360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8" name="任意多边形: 形状 222">
              <a:extLst>
                <a:ext uri="{FF2B5EF4-FFF2-40B4-BE49-F238E27FC236}">
                  <a16:creationId xmlns:a16="http://schemas.microsoft.com/office/drawing/2014/main" id="{76A5A651-24D2-451A-AFB7-6800E3525801}"/>
                </a:ext>
              </a:extLst>
            </p:cNvPr>
            <p:cNvSpPr/>
            <p:nvPr/>
          </p:nvSpPr>
          <p:spPr>
            <a:xfrm>
              <a:off x="15077078" y="2775563"/>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9" name="任意多边形: 形状 223">
              <a:extLst>
                <a:ext uri="{FF2B5EF4-FFF2-40B4-BE49-F238E27FC236}">
                  <a16:creationId xmlns:a16="http://schemas.microsoft.com/office/drawing/2014/main" id="{B156AC21-B9C7-40DE-BD7B-062A67E62DF2}"/>
                </a:ext>
              </a:extLst>
            </p:cNvPr>
            <p:cNvSpPr/>
            <p:nvPr/>
          </p:nvSpPr>
          <p:spPr>
            <a:xfrm>
              <a:off x="17305696" y="161308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0" name="任意多边形: 形状 224">
              <a:extLst>
                <a:ext uri="{FF2B5EF4-FFF2-40B4-BE49-F238E27FC236}">
                  <a16:creationId xmlns:a16="http://schemas.microsoft.com/office/drawing/2014/main" id="{936FA026-2653-44FF-83BA-64EAAACE0651}"/>
                </a:ext>
              </a:extLst>
            </p:cNvPr>
            <p:cNvSpPr/>
            <p:nvPr/>
          </p:nvSpPr>
          <p:spPr>
            <a:xfrm>
              <a:off x="15880098" y="246570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1" name="任意多边形: 形状 225">
              <a:extLst>
                <a:ext uri="{FF2B5EF4-FFF2-40B4-BE49-F238E27FC236}">
                  <a16:creationId xmlns:a16="http://schemas.microsoft.com/office/drawing/2014/main" id="{FE803DC3-9A50-4801-8B49-93EC7E70A314}"/>
                </a:ext>
              </a:extLst>
            </p:cNvPr>
            <p:cNvSpPr/>
            <p:nvPr/>
          </p:nvSpPr>
          <p:spPr>
            <a:xfrm>
              <a:off x="15938820" y="260743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2" name="任意多边形: 形状 226">
              <a:extLst>
                <a:ext uri="{FF2B5EF4-FFF2-40B4-BE49-F238E27FC236}">
                  <a16:creationId xmlns:a16="http://schemas.microsoft.com/office/drawing/2014/main" id="{F7D674CF-96CB-46E4-91AA-F055AF01AA75}"/>
                </a:ext>
              </a:extLst>
            </p:cNvPr>
            <p:cNvSpPr/>
            <p:nvPr/>
          </p:nvSpPr>
          <p:spPr>
            <a:xfrm>
              <a:off x="17781012" y="110704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3" name="任意多边形: 形状 227">
              <a:extLst>
                <a:ext uri="{FF2B5EF4-FFF2-40B4-BE49-F238E27FC236}">
                  <a16:creationId xmlns:a16="http://schemas.microsoft.com/office/drawing/2014/main" id="{06F3133C-D380-403D-9063-A7F32D71104D}"/>
                </a:ext>
              </a:extLst>
            </p:cNvPr>
            <p:cNvSpPr/>
            <p:nvPr/>
          </p:nvSpPr>
          <p:spPr>
            <a:xfrm>
              <a:off x="17781012" y="992883"/>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94" name="任意多边形: 形状 228">
              <a:extLst>
                <a:ext uri="{FF2B5EF4-FFF2-40B4-BE49-F238E27FC236}">
                  <a16:creationId xmlns:a16="http://schemas.microsoft.com/office/drawing/2014/main" id="{9CE4D8D4-CAE0-457B-AD80-CFFA2DC83377}"/>
                </a:ext>
              </a:extLst>
            </p:cNvPr>
            <p:cNvSpPr/>
            <p:nvPr/>
          </p:nvSpPr>
          <p:spPr>
            <a:xfrm>
              <a:off x="17781012" y="82487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6" name="图形 117" descr="月历">
            <a:extLst>
              <a:ext uri="{FF2B5EF4-FFF2-40B4-BE49-F238E27FC236}">
                <a16:creationId xmlns:a16="http://schemas.microsoft.com/office/drawing/2014/main" id="{E356D23A-1794-45D1-892C-6893B123DBA3}"/>
              </a:ext>
            </a:extLst>
          </p:cNvPr>
          <p:cNvGrpSpPr/>
          <p:nvPr/>
        </p:nvGrpSpPr>
        <p:grpSpPr>
          <a:xfrm>
            <a:off x="18853007" y="5226684"/>
            <a:ext cx="868149" cy="868149"/>
            <a:chOff x="25979431" y="1683755"/>
            <a:chExt cx="3155264" cy="3155254"/>
          </a:xfrm>
          <a:solidFill>
            <a:schemeClr val="tx1"/>
          </a:solidFill>
        </p:grpSpPr>
        <p:sp>
          <p:nvSpPr>
            <p:cNvPr id="82" name="任意多边形: 形状 216">
              <a:extLst>
                <a:ext uri="{FF2B5EF4-FFF2-40B4-BE49-F238E27FC236}">
                  <a16:creationId xmlns:a16="http://schemas.microsoft.com/office/drawing/2014/main" id="{E0B0C7D0-FCC6-4D55-BD3F-E1D6FBDBF3B3}"/>
                </a:ext>
              </a:extLst>
            </p:cNvPr>
            <p:cNvSpPr/>
            <p:nvPr/>
          </p:nvSpPr>
          <p:spPr>
            <a:xfrm>
              <a:off x="25979431" y="2240562"/>
              <a:ext cx="3155264" cy="2598447"/>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83" name="任意多边形: 形状 217">
              <a:extLst>
                <a:ext uri="{FF2B5EF4-FFF2-40B4-BE49-F238E27FC236}">
                  <a16:creationId xmlns:a16="http://schemas.microsoft.com/office/drawing/2014/main" id="{B317AEA4-39DA-4317-A210-8534A960CD79}"/>
                </a:ext>
              </a:extLst>
            </p:cNvPr>
            <p:cNvSpPr/>
            <p:nvPr/>
          </p:nvSpPr>
          <p:spPr>
            <a:xfrm>
              <a:off x="25979431" y="1683755"/>
              <a:ext cx="3155264" cy="371206"/>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27" name="直接箭头连接符 26">
            <a:extLst>
              <a:ext uri="{FF2B5EF4-FFF2-40B4-BE49-F238E27FC236}">
                <a16:creationId xmlns:a16="http://schemas.microsoft.com/office/drawing/2014/main" id="{CECC038A-62BD-4C5A-946F-D10F39E88C7A}"/>
              </a:ext>
            </a:extLst>
          </p:cNvPr>
          <p:cNvCxnSpPr/>
          <p:nvPr/>
        </p:nvCxnSpPr>
        <p:spPr>
          <a:xfrm>
            <a:off x="17701930" y="5712598"/>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grpSp>
        <p:nvGrpSpPr>
          <p:cNvPr id="28" name="组合 27">
            <a:extLst>
              <a:ext uri="{FF2B5EF4-FFF2-40B4-BE49-F238E27FC236}">
                <a16:creationId xmlns:a16="http://schemas.microsoft.com/office/drawing/2014/main" id="{A8F2E01E-EDEB-444B-89EB-C45AE30F88A6}"/>
              </a:ext>
            </a:extLst>
          </p:cNvPr>
          <p:cNvGrpSpPr/>
          <p:nvPr/>
        </p:nvGrpSpPr>
        <p:grpSpPr>
          <a:xfrm>
            <a:off x="16093590" y="2948915"/>
            <a:ext cx="1434117" cy="976567"/>
            <a:chOff x="12856266" y="-3022881"/>
            <a:chExt cx="5212250" cy="3549302"/>
          </a:xfrm>
          <a:solidFill>
            <a:schemeClr val="tx1"/>
          </a:solidFill>
        </p:grpSpPr>
        <p:sp>
          <p:nvSpPr>
            <p:cNvPr id="71" name="任意多边形: 形状 205">
              <a:extLst>
                <a:ext uri="{FF2B5EF4-FFF2-40B4-BE49-F238E27FC236}">
                  <a16:creationId xmlns:a16="http://schemas.microsoft.com/office/drawing/2014/main" id="{5714D627-82A7-427E-983A-CCF9186824E5}"/>
                </a:ext>
              </a:extLst>
            </p:cNvPr>
            <p:cNvSpPr/>
            <p:nvPr/>
          </p:nvSpPr>
          <p:spPr>
            <a:xfrm>
              <a:off x="15481234" y="-3022881"/>
              <a:ext cx="986500" cy="1859056"/>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2" name="任意多边形: 形状 206">
              <a:extLst>
                <a:ext uri="{FF2B5EF4-FFF2-40B4-BE49-F238E27FC236}">
                  <a16:creationId xmlns:a16="http://schemas.microsoft.com/office/drawing/2014/main" id="{CE16DDB4-58A4-40E2-A514-3EFFEFA8D9D4}"/>
                </a:ext>
              </a:extLst>
            </p:cNvPr>
            <p:cNvSpPr/>
            <p:nvPr/>
          </p:nvSpPr>
          <p:spPr>
            <a:xfrm>
              <a:off x="12856266" y="-2362840"/>
              <a:ext cx="5212214" cy="2473201"/>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3" name="任意多边形: 形状 207">
              <a:extLst>
                <a:ext uri="{FF2B5EF4-FFF2-40B4-BE49-F238E27FC236}">
                  <a16:creationId xmlns:a16="http://schemas.microsoft.com/office/drawing/2014/main" id="{125337EB-C3A7-495E-919B-AA4DC92E4948}"/>
                </a:ext>
              </a:extLst>
            </p:cNvPr>
            <p:cNvSpPr/>
            <p:nvPr/>
          </p:nvSpPr>
          <p:spPr>
            <a:xfrm>
              <a:off x="12867860" y="-2293498"/>
              <a:ext cx="2126490" cy="1687324"/>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4" name="任意多边形: 形状 208">
              <a:extLst>
                <a:ext uri="{FF2B5EF4-FFF2-40B4-BE49-F238E27FC236}">
                  <a16:creationId xmlns:a16="http://schemas.microsoft.com/office/drawing/2014/main" id="{5470D5C7-B2CE-43AB-B6BB-D6CFFCF67F7F}"/>
                </a:ext>
              </a:extLst>
            </p:cNvPr>
            <p:cNvSpPr/>
            <p:nvPr/>
          </p:nvSpPr>
          <p:spPr>
            <a:xfrm>
              <a:off x="12867856" y="2028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5" name="任意多边形: 形状 209">
              <a:extLst>
                <a:ext uri="{FF2B5EF4-FFF2-40B4-BE49-F238E27FC236}">
                  <a16:creationId xmlns:a16="http://schemas.microsoft.com/office/drawing/2014/main" id="{2E95DDF3-7067-4D5F-AC43-5750B5E3AF8E}"/>
                </a:ext>
              </a:extLst>
            </p:cNvPr>
            <p:cNvSpPr/>
            <p:nvPr/>
          </p:nvSpPr>
          <p:spPr>
            <a:xfrm>
              <a:off x="15077078" y="-857632"/>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6" name="任意多边形: 形状 210">
              <a:extLst>
                <a:ext uri="{FF2B5EF4-FFF2-40B4-BE49-F238E27FC236}">
                  <a16:creationId xmlns:a16="http://schemas.microsoft.com/office/drawing/2014/main" id="{F59132A0-F182-404D-BA7C-D5E441CFE299}"/>
                </a:ext>
              </a:extLst>
            </p:cNvPr>
            <p:cNvSpPr/>
            <p:nvPr/>
          </p:nvSpPr>
          <p:spPr>
            <a:xfrm>
              <a:off x="17305696" y="-202011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7" name="任意多边形: 形状 211">
              <a:extLst>
                <a:ext uri="{FF2B5EF4-FFF2-40B4-BE49-F238E27FC236}">
                  <a16:creationId xmlns:a16="http://schemas.microsoft.com/office/drawing/2014/main" id="{A2E514F8-4322-4D87-B89B-B28AFB6A63B2}"/>
                </a:ext>
              </a:extLst>
            </p:cNvPr>
            <p:cNvSpPr/>
            <p:nvPr/>
          </p:nvSpPr>
          <p:spPr>
            <a:xfrm>
              <a:off x="15880098" y="-116749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8" name="任意多边形: 形状 212">
              <a:extLst>
                <a:ext uri="{FF2B5EF4-FFF2-40B4-BE49-F238E27FC236}">
                  <a16:creationId xmlns:a16="http://schemas.microsoft.com/office/drawing/2014/main" id="{A827D043-B1EC-4C06-8D0A-5B64610C87C0}"/>
                </a:ext>
              </a:extLst>
            </p:cNvPr>
            <p:cNvSpPr/>
            <p:nvPr/>
          </p:nvSpPr>
          <p:spPr>
            <a:xfrm>
              <a:off x="15938820" y="-1025773"/>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9" name="任意多边形: 形状 213">
              <a:extLst>
                <a:ext uri="{FF2B5EF4-FFF2-40B4-BE49-F238E27FC236}">
                  <a16:creationId xmlns:a16="http://schemas.microsoft.com/office/drawing/2014/main" id="{5570A9CB-6007-422C-A772-4E9CC7068D47}"/>
                </a:ext>
              </a:extLst>
            </p:cNvPr>
            <p:cNvSpPr/>
            <p:nvPr/>
          </p:nvSpPr>
          <p:spPr>
            <a:xfrm>
              <a:off x="17781012" y="-252615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0" name="任意多边形: 形状 214">
              <a:extLst>
                <a:ext uri="{FF2B5EF4-FFF2-40B4-BE49-F238E27FC236}">
                  <a16:creationId xmlns:a16="http://schemas.microsoft.com/office/drawing/2014/main" id="{A36E7A28-9B0E-475B-B9C0-A7A7F3619814}"/>
                </a:ext>
              </a:extLst>
            </p:cNvPr>
            <p:cNvSpPr/>
            <p:nvPr/>
          </p:nvSpPr>
          <p:spPr>
            <a:xfrm>
              <a:off x="17781012" y="-2640320"/>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81" name="任意多边形: 形状 215">
              <a:extLst>
                <a:ext uri="{FF2B5EF4-FFF2-40B4-BE49-F238E27FC236}">
                  <a16:creationId xmlns:a16="http://schemas.microsoft.com/office/drawing/2014/main" id="{F4C086D5-58AD-4D74-816E-4036CAB18908}"/>
                </a:ext>
              </a:extLst>
            </p:cNvPr>
            <p:cNvSpPr/>
            <p:nvPr/>
          </p:nvSpPr>
          <p:spPr>
            <a:xfrm>
              <a:off x="17781012" y="-2808320"/>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grpSp>
        <p:nvGrpSpPr>
          <p:cNvPr id="29" name="组合 28">
            <a:extLst>
              <a:ext uri="{FF2B5EF4-FFF2-40B4-BE49-F238E27FC236}">
                <a16:creationId xmlns:a16="http://schemas.microsoft.com/office/drawing/2014/main" id="{F3F4A637-8DBB-4045-BB1F-690E0C61F9FE}"/>
              </a:ext>
            </a:extLst>
          </p:cNvPr>
          <p:cNvGrpSpPr/>
          <p:nvPr/>
        </p:nvGrpSpPr>
        <p:grpSpPr>
          <a:xfrm>
            <a:off x="16093590" y="7392944"/>
            <a:ext cx="1434117" cy="976567"/>
            <a:chOff x="12856266" y="4254246"/>
            <a:chExt cx="5212250" cy="3549297"/>
          </a:xfrm>
          <a:solidFill>
            <a:schemeClr val="tx1"/>
          </a:solidFill>
        </p:grpSpPr>
        <p:sp>
          <p:nvSpPr>
            <p:cNvPr id="60" name="任意多边形: 形状 194">
              <a:extLst>
                <a:ext uri="{FF2B5EF4-FFF2-40B4-BE49-F238E27FC236}">
                  <a16:creationId xmlns:a16="http://schemas.microsoft.com/office/drawing/2014/main" id="{1187DA6F-7D28-4DBA-BFB1-F9EEF4B65617}"/>
                </a:ext>
              </a:extLst>
            </p:cNvPr>
            <p:cNvSpPr/>
            <p:nvPr/>
          </p:nvSpPr>
          <p:spPr>
            <a:xfrm>
              <a:off x="15481234" y="4254246"/>
              <a:ext cx="986500" cy="1859054"/>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1" name="任意多边形: 形状 195">
              <a:extLst>
                <a:ext uri="{FF2B5EF4-FFF2-40B4-BE49-F238E27FC236}">
                  <a16:creationId xmlns:a16="http://schemas.microsoft.com/office/drawing/2014/main" id="{426F62A6-E8BE-4E9D-98DF-DBCCAE7EAF3C}"/>
                </a:ext>
              </a:extLst>
            </p:cNvPr>
            <p:cNvSpPr/>
            <p:nvPr/>
          </p:nvSpPr>
          <p:spPr>
            <a:xfrm>
              <a:off x="12856266" y="4914290"/>
              <a:ext cx="5212214" cy="2473198"/>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2" name="任意多边形: 形状 196">
              <a:extLst>
                <a:ext uri="{FF2B5EF4-FFF2-40B4-BE49-F238E27FC236}">
                  <a16:creationId xmlns:a16="http://schemas.microsoft.com/office/drawing/2014/main" id="{5E89E958-EA65-4394-9828-2AFA2C6EF2B7}"/>
                </a:ext>
              </a:extLst>
            </p:cNvPr>
            <p:cNvSpPr/>
            <p:nvPr/>
          </p:nvSpPr>
          <p:spPr>
            <a:xfrm>
              <a:off x="12867860" y="4983636"/>
              <a:ext cx="2126490" cy="1687322"/>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3" name="任意多边形: 形状 197">
              <a:extLst>
                <a:ext uri="{FF2B5EF4-FFF2-40B4-BE49-F238E27FC236}">
                  <a16:creationId xmlns:a16="http://schemas.microsoft.com/office/drawing/2014/main" id="{145D86DB-87AF-407B-973A-F3E7F7191503}"/>
                </a:ext>
              </a:extLst>
            </p:cNvPr>
            <p:cNvSpPr/>
            <p:nvPr/>
          </p:nvSpPr>
          <p:spPr>
            <a:xfrm>
              <a:off x="12867856" y="7479945"/>
              <a:ext cx="5200660" cy="323598"/>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4" name="任意多边形: 形状 198">
              <a:extLst>
                <a:ext uri="{FF2B5EF4-FFF2-40B4-BE49-F238E27FC236}">
                  <a16:creationId xmlns:a16="http://schemas.microsoft.com/office/drawing/2014/main" id="{EA5DC590-3C4F-4105-A79F-40159269EBD3}"/>
                </a:ext>
              </a:extLst>
            </p:cNvPr>
            <p:cNvSpPr/>
            <p:nvPr/>
          </p:nvSpPr>
          <p:spPr>
            <a:xfrm>
              <a:off x="15077078" y="6419492"/>
              <a:ext cx="1570976" cy="237032"/>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5" name="任意多边形: 形状 199">
              <a:extLst>
                <a:ext uri="{FF2B5EF4-FFF2-40B4-BE49-F238E27FC236}">
                  <a16:creationId xmlns:a16="http://schemas.microsoft.com/office/drawing/2014/main" id="{6022379F-1122-489F-B07B-237AEDAB5118}"/>
                </a:ext>
              </a:extLst>
            </p:cNvPr>
            <p:cNvSpPr/>
            <p:nvPr/>
          </p:nvSpPr>
          <p:spPr>
            <a:xfrm>
              <a:off x="17305696" y="5257013"/>
              <a:ext cx="531624" cy="366997"/>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6" name="任意多边形: 形状 200">
              <a:extLst>
                <a:ext uri="{FF2B5EF4-FFF2-40B4-BE49-F238E27FC236}">
                  <a16:creationId xmlns:a16="http://schemas.microsoft.com/office/drawing/2014/main" id="{E0166E4F-2A15-4E50-8295-254FCA12F0A1}"/>
                </a:ext>
              </a:extLst>
            </p:cNvPr>
            <p:cNvSpPr/>
            <p:nvPr/>
          </p:nvSpPr>
          <p:spPr>
            <a:xfrm>
              <a:off x="15880098" y="610963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7" name="任意多边形: 形状 201">
              <a:extLst>
                <a:ext uri="{FF2B5EF4-FFF2-40B4-BE49-F238E27FC236}">
                  <a16:creationId xmlns:a16="http://schemas.microsoft.com/office/drawing/2014/main" id="{04ACFE11-3E12-449A-8BEB-C298CBA27A24}"/>
                </a:ext>
              </a:extLst>
            </p:cNvPr>
            <p:cNvSpPr/>
            <p:nvPr/>
          </p:nvSpPr>
          <p:spPr>
            <a:xfrm>
              <a:off x="15938820" y="625136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8" name="任意多边形: 形状 202">
              <a:extLst>
                <a:ext uri="{FF2B5EF4-FFF2-40B4-BE49-F238E27FC236}">
                  <a16:creationId xmlns:a16="http://schemas.microsoft.com/office/drawing/2014/main" id="{2E1D1A7A-C168-433F-8568-20084E372E84}"/>
                </a:ext>
              </a:extLst>
            </p:cNvPr>
            <p:cNvSpPr/>
            <p:nvPr/>
          </p:nvSpPr>
          <p:spPr>
            <a:xfrm>
              <a:off x="17781012" y="475097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69" name="任意多边形: 形状 203">
              <a:extLst>
                <a:ext uri="{FF2B5EF4-FFF2-40B4-BE49-F238E27FC236}">
                  <a16:creationId xmlns:a16="http://schemas.microsoft.com/office/drawing/2014/main" id="{3576DDEE-5C66-4386-A646-EBE4DD91AE34}"/>
                </a:ext>
              </a:extLst>
            </p:cNvPr>
            <p:cNvSpPr/>
            <p:nvPr/>
          </p:nvSpPr>
          <p:spPr>
            <a:xfrm>
              <a:off x="17781012" y="4636813"/>
              <a:ext cx="200703" cy="83207"/>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70" name="任意多边形: 形状 204">
              <a:extLst>
                <a:ext uri="{FF2B5EF4-FFF2-40B4-BE49-F238E27FC236}">
                  <a16:creationId xmlns:a16="http://schemas.microsoft.com/office/drawing/2014/main" id="{0E924A5D-E0DA-4D1D-AE51-204901AEB90B}"/>
                </a:ext>
              </a:extLst>
            </p:cNvPr>
            <p:cNvSpPr/>
            <p:nvPr/>
          </p:nvSpPr>
          <p:spPr>
            <a:xfrm>
              <a:off x="17781012" y="4468817"/>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grpSp>
      <p:sp>
        <p:nvSpPr>
          <p:cNvPr id="30" name="TextBox 35">
            <a:extLst>
              <a:ext uri="{FF2B5EF4-FFF2-40B4-BE49-F238E27FC236}">
                <a16:creationId xmlns:a16="http://schemas.microsoft.com/office/drawing/2014/main" id="{35DD7C67-A52C-446E-96B1-ABCA18D41BF0}"/>
              </a:ext>
            </a:extLst>
          </p:cNvPr>
          <p:cNvSpPr txBox="1"/>
          <p:nvPr/>
        </p:nvSpPr>
        <p:spPr>
          <a:xfrm>
            <a:off x="16283231" y="4030027"/>
            <a:ext cx="121507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工作站</a:t>
            </a:r>
            <a:r>
              <a:rPr lang="en-US" altLang="zh-CN" sz="2800" dirty="0">
                <a:latin typeface="微软雅黑 Light" panose="020B0502040204020203" pitchFamily="34" charset="-122"/>
                <a:ea typeface="微软雅黑 Light" panose="020B0502040204020203" pitchFamily="34" charset="-122"/>
              </a:rPr>
              <a:t>1</a:t>
            </a:r>
            <a:endParaRPr lang="zh-CN" altLang="en-US" sz="2800" dirty="0">
              <a:latin typeface="微软雅黑 Light" panose="020B0502040204020203" pitchFamily="34" charset="-122"/>
              <a:ea typeface="微软雅黑 Light" panose="020B0502040204020203" pitchFamily="34" charset="-122"/>
            </a:endParaRPr>
          </a:p>
        </p:txBody>
      </p:sp>
      <p:sp>
        <p:nvSpPr>
          <p:cNvPr id="31" name="TextBox 35">
            <a:extLst>
              <a:ext uri="{FF2B5EF4-FFF2-40B4-BE49-F238E27FC236}">
                <a16:creationId xmlns:a16="http://schemas.microsoft.com/office/drawing/2014/main" id="{3DF105D3-5949-4A67-8356-8C3164DB91F8}"/>
              </a:ext>
            </a:extLst>
          </p:cNvPr>
          <p:cNvSpPr txBox="1"/>
          <p:nvPr/>
        </p:nvSpPr>
        <p:spPr>
          <a:xfrm>
            <a:off x="16251986" y="8457556"/>
            <a:ext cx="1277594"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工作站</a:t>
            </a:r>
            <a:r>
              <a:rPr lang="en-US" altLang="zh-CN" sz="2800" dirty="0">
                <a:latin typeface="微软雅黑 Light" panose="020B0502040204020203" pitchFamily="34" charset="-122"/>
                <a:ea typeface="微软雅黑 Light" panose="020B0502040204020203" pitchFamily="34" charset="-122"/>
              </a:rPr>
              <a:t>3</a:t>
            </a:r>
            <a:endParaRPr lang="zh-CN" altLang="en-US" sz="2800" dirty="0">
              <a:latin typeface="微软雅黑 Light" panose="020B0502040204020203" pitchFamily="34" charset="-122"/>
              <a:ea typeface="微软雅黑 Light" panose="020B0502040204020203" pitchFamily="34" charset="-122"/>
            </a:endParaRPr>
          </a:p>
        </p:txBody>
      </p:sp>
      <p:sp>
        <p:nvSpPr>
          <p:cNvPr id="32" name="TextBox 38">
            <a:extLst>
              <a:ext uri="{FF2B5EF4-FFF2-40B4-BE49-F238E27FC236}">
                <a16:creationId xmlns:a16="http://schemas.microsoft.com/office/drawing/2014/main" id="{D26595F1-C11D-405E-B2E1-91E5757C785B}"/>
              </a:ext>
            </a:extLst>
          </p:cNvPr>
          <p:cNvSpPr txBox="1"/>
          <p:nvPr/>
        </p:nvSpPr>
        <p:spPr>
          <a:xfrm>
            <a:off x="18559150" y="3952964"/>
            <a:ext cx="1436292" cy="430887"/>
          </a:xfrm>
          <a:prstGeom prst="rect">
            <a:avLst/>
          </a:prstGeom>
          <a:noFill/>
          <a:effectLst/>
        </p:spPr>
        <p:txBody>
          <a:bodyPr wrap="none" lIns="0" tIns="0" rIns="0" bIns="0" rtlCol="0">
            <a:spAutoFit/>
          </a:bodyPr>
          <a:lstStyle/>
          <a:p>
            <a:pPr algn="ctr"/>
            <a:r>
              <a:rPr lang="zh-CN" altLang="en-US" sz="2800" dirty="0">
                <a:latin typeface="微软雅黑 Light" panose="020B0502040204020203" pitchFamily="34" charset="-122"/>
                <a:ea typeface="微软雅黑 Light" panose="020B0502040204020203" pitchFamily="34" charset="-122"/>
              </a:rPr>
              <a:t>生产任务</a:t>
            </a:r>
          </a:p>
        </p:txBody>
      </p:sp>
      <p:grpSp>
        <p:nvGrpSpPr>
          <p:cNvPr id="33" name="图形 117" descr="月历">
            <a:extLst>
              <a:ext uri="{FF2B5EF4-FFF2-40B4-BE49-F238E27FC236}">
                <a16:creationId xmlns:a16="http://schemas.microsoft.com/office/drawing/2014/main" id="{51761FB4-6006-406C-92D1-F3FD12C26F87}"/>
              </a:ext>
            </a:extLst>
          </p:cNvPr>
          <p:cNvGrpSpPr/>
          <p:nvPr/>
        </p:nvGrpSpPr>
        <p:grpSpPr>
          <a:xfrm>
            <a:off x="18853007" y="2843323"/>
            <a:ext cx="868149" cy="868149"/>
            <a:chOff x="25979431" y="-2219016"/>
            <a:chExt cx="3155264" cy="3155261"/>
          </a:xfrm>
          <a:solidFill>
            <a:schemeClr val="tx1"/>
          </a:solidFill>
        </p:grpSpPr>
        <p:sp>
          <p:nvSpPr>
            <p:cNvPr id="58" name="任意多边形: 形状 192">
              <a:extLst>
                <a:ext uri="{FF2B5EF4-FFF2-40B4-BE49-F238E27FC236}">
                  <a16:creationId xmlns:a16="http://schemas.microsoft.com/office/drawing/2014/main" id="{2CD62507-2B44-4FD4-9E52-50400780FB1E}"/>
                </a:ext>
              </a:extLst>
            </p:cNvPr>
            <p:cNvSpPr/>
            <p:nvPr/>
          </p:nvSpPr>
          <p:spPr>
            <a:xfrm>
              <a:off x="25979431" y="-1662208"/>
              <a:ext cx="3155264" cy="2598453"/>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9" name="任意多边形: 形状 193">
              <a:extLst>
                <a:ext uri="{FF2B5EF4-FFF2-40B4-BE49-F238E27FC236}">
                  <a16:creationId xmlns:a16="http://schemas.microsoft.com/office/drawing/2014/main" id="{E93C281C-3A2B-42BA-BA57-FA12AD36F5E4}"/>
                </a:ext>
              </a:extLst>
            </p:cNvPr>
            <p:cNvSpPr/>
            <p:nvPr/>
          </p:nvSpPr>
          <p:spPr>
            <a:xfrm>
              <a:off x="25979431" y="-2219016"/>
              <a:ext cx="3155264" cy="371207"/>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34" name="TextBox 38">
            <a:extLst>
              <a:ext uri="{FF2B5EF4-FFF2-40B4-BE49-F238E27FC236}">
                <a16:creationId xmlns:a16="http://schemas.microsoft.com/office/drawing/2014/main" id="{73FD3464-6ED4-4F69-9DE4-DA3303FAE36A}"/>
              </a:ext>
            </a:extLst>
          </p:cNvPr>
          <p:cNvSpPr txBox="1"/>
          <p:nvPr/>
        </p:nvSpPr>
        <p:spPr>
          <a:xfrm>
            <a:off x="18559150" y="8493260"/>
            <a:ext cx="1436292" cy="430887"/>
          </a:xfrm>
          <a:prstGeom prst="rect">
            <a:avLst/>
          </a:prstGeom>
          <a:noFill/>
          <a:effectLst/>
        </p:spPr>
        <p:txBody>
          <a:bodyPr wrap="none" lIns="0" tIns="0" rIns="0" bIns="0" rtlCol="0">
            <a:spAutoFit/>
          </a:bodyPr>
          <a:lstStyle/>
          <a:p>
            <a:pPr algn="ctr"/>
            <a:r>
              <a:rPr lang="zh-CN" altLang="en-US" sz="2800" dirty="0">
                <a:latin typeface="微软雅黑 Light" panose="020B0502040204020203" pitchFamily="34" charset="-122"/>
                <a:ea typeface="微软雅黑 Light" panose="020B0502040204020203" pitchFamily="34" charset="-122"/>
              </a:rPr>
              <a:t>生产任务</a:t>
            </a:r>
          </a:p>
        </p:txBody>
      </p:sp>
      <p:grpSp>
        <p:nvGrpSpPr>
          <p:cNvPr id="35" name="图形 117" descr="月历">
            <a:extLst>
              <a:ext uri="{FF2B5EF4-FFF2-40B4-BE49-F238E27FC236}">
                <a16:creationId xmlns:a16="http://schemas.microsoft.com/office/drawing/2014/main" id="{709D18DC-5156-4A8E-9471-088CC52CB7FF}"/>
              </a:ext>
            </a:extLst>
          </p:cNvPr>
          <p:cNvGrpSpPr/>
          <p:nvPr/>
        </p:nvGrpSpPr>
        <p:grpSpPr>
          <a:xfrm>
            <a:off x="18853007" y="7383612"/>
            <a:ext cx="868149" cy="868151"/>
            <a:chOff x="25979431" y="5215710"/>
            <a:chExt cx="3155264" cy="3155253"/>
          </a:xfrm>
          <a:solidFill>
            <a:schemeClr val="tx1"/>
          </a:solidFill>
        </p:grpSpPr>
        <p:sp>
          <p:nvSpPr>
            <p:cNvPr id="56" name="任意多边形: 形状 190">
              <a:extLst>
                <a:ext uri="{FF2B5EF4-FFF2-40B4-BE49-F238E27FC236}">
                  <a16:creationId xmlns:a16="http://schemas.microsoft.com/office/drawing/2014/main" id="{6E1D8AFB-A03C-4F3C-92DE-97AD8EED837C}"/>
                </a:ext>
              </a:extLst>
            </p:cNvPr>
            <p:cNvSpPr/>
            <p:nvPr/>
          </p:nvSpPr>
          <p:spPr>
            <a:xfrm>
              <a:off x="25979431" y="5772523"/>
              <a:ext cx="3155264" cy="2598440"/>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7" name="任意多边形: 形状 191">
              <a:extLst>
                <a:ext uri="{FF2B5EF4-FFF2-40B4-BE49-F238E27FC236}">
                  <a16:creationId xmlns:a16="http://schemas.microsoft.com/office/drawing/2014/main" id="{F7B639A4-E34B-47AC-9746-F05F3A5906F3}"/>
                </a:ext>
              </a:extLst>
            </p:cNvPr>
            <p:cNvSpPr/>
            <p:nvPr/>
          </p:nvSpPr>
          <p:spPr>
            <a:xfrm>
              <a:off x="25979431" y="5215710"/>
              <a:ext cx="3155264" cy="371205"/>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cxnSp>
        <p:nvCxnSpPr>
          <p:cNvPr id="36" name="直接箭头连接符 35">
            <a:extLst>
              <a:ext uri="{FF2B5EF4-FFF2-40B4-BE49-F238E27FC236}">
                <a16:creationId xmlns:a16="http://schemas.microsoft.com/office/drawing/2014/main" id="{9970C242-A131-4A1D-8669-AC19E1C568E1}"/>
              </a:ext>
            </a:extLst>
          </p:cNvPr>
          <p:cNvCxnSpPr/>
          <p:nvPr/>
        </p:nvCxnSpPr>
        <p:spPr>
          <a:xfrm>
            <a:off x="17701930" y="3325795"/>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37" name="直接箭头连接符 36">
            <a:extLst>
              <a:ext uri="{FF2B5EF4-FFF2-40B4-BE49-F238E27FC236}">
                <a16:creationId xmlns:a16="http://schemas.microsoft.com/office/drawing/2014/main" id="{E82A347A-95C3-4357-BB80-673E64AD5121}"/>
              </a:ext>
            </a:extLst>
          </p:cNvPr>
          <p:cNvCxnSpPr/>
          <p:nvPr/>
        </p:nvCxnSpPr>
        <p:spPr>
          <a:xfrm>
            <a:off x="17701930" y="7975666"/>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sp>
        <p:nvSpPr>
          <p:cNvPr id="38" name="矩形 37">
            <a:extLst>
              <a:ext uri="{FF2B5EF4-FFF2-40B4-BE49-F238E27FC236}">
                <a16:creationId xmlns:a16="http://schemas.microsoft.com/office/drawing/2014/main" id="{2372A3C7-B4A5-4D55-B0B7-EA4F9CB5F9C6}"/>
              </a:ext>
            </a:extLst>
          </p:cNvPr>
          <p:cNvSpPr/>
          <p:nvPr/>
        </p:nvSpPr>
        <p:spPr>
          <a:xfrm>
            <a:off x="15941799" y="2695897"/>
            <a:ext cx="4238326" cy="6319985"/>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sp>
        <p:nvSpPr>
          <p:cNvPr id="39" name="TextBox 16">
            <a:extLst>
              <a:ext uri="{FF2B5EF4-FFF2-40B4-BE49-F238E27FC236}">
                <a16:creationId xmlns:a16="http://schemas.microsoft.com/office/drawing/2014/main" id="{7AB0DE5A-78BB-4DE0-AC8B-C570CA775E17}"/>
              </a:ext>
            </a:extLst>
          </p:cNvPr>
          <p:cNvSpPr txBox="1"/>
          <p:nvPr/>
        </p:nvSpPr>
        <p:spPr>
          <a:xfrm>
            <a:off x="7432764" y="11265675"/>
            <a:ext cx="961803"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A</a:t>
            </a:r>
            <a:endParaRPr lang="zh-CN" altLang="en-US" sz="2800" dirty="0">
              <a:latin typeface="微软雅黑 Light" panose="020B0502040204020203" pitchFamily="34" charset="-122"/>
              <a:ea typeface="微软雅黑 Light" panose="020B0502040204020203" pitchFamily="34" charset="-122"/>
            </a:endParaRPr>
          </a:p>
        </p:txBody>
      </p:sp>
      <p:sp>
        <p:nvSpPr>
          <p:cNvPr id="40" name="TextBox 22">
            <a:extLst>
              <a:ext uri="{FF2B5EF4-FFF2-40B4-BE49-F238E27FC236}">
                <a16:creationId xmlns:a16="http://schemas.microsoft.com/office/drawing/2014/main" id="{91B0BE49-773C-4E08-990E-7BAFC707EBAE}"/>
              </a:ext>
            </a:extLst>
          </p:cNvPr>
          <p:cNvSpPr txBox="1"/>
          <p:nvPr/>
        </p:nvSpPr>
        <p:spPr>
          <a:xfrm>
            <a:off x="8744840" y="11255209"/>
            <a:ext cx="929742"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B</a:t>
            </a:r>
            <a:endParaRPr lang="zh-CN" altLang="en-US" sz="2800" dirty="0">
              <a:latin typeface="微软雅黑 Light" panose="020B0502040204020203" pitchFamily="34" charset="-122"/>
              <a:ea typeface="微软雅黑 Light" panose="020B0502040204020203" pitchFamily="34" charset="-122"/>
            </a:endParaRPr>
          </a:p>
        </p:txBody>
      </p:sp>
      <p:sp>
        <p:nvSpPr>
          <p:cNvPr id="41" name="TextBox 23">
            <a:extLst>
              <a:ext uri="{FF2B5EF4-FFF2-40B4-BE49-F238E27FC236}">
                <a16:creationId xmlns:a16="http://schemas.microsoft.com/office/drawing/2014/main" id="{FE7BF04D-24EF-45F1-A02D-65840228515B}"/>
              </a:ext>
            </a:extLst>
          </p:cNvPr>
          <p:cNvSpPr txBox="1"/>
          <p:nvPr/>
        </p:nvSpPr>
        <p:spPr>
          <a:xfrm>
            <a:off x="9906575" y="11255209"/>
            <a:ext cx="958596" cy="430887"/>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C</a:t>
            </a:r>
            <a:endParaRPr lang="zh-CN" altLang="en-US" sz="2800" dirty="0">
              <a:latin typeface="微软雅黑 Light" panose="020B0502040204020203" pitchFamily="34" charset="-122"/>
              <a:ea typeface="微软雅黑 Light" panose="020B0502040204020203" pitchFamily="34" charset="-122"/>
            </a:endParaRPr>
          </a:p>
        </p:txBody>
      </p:sp>
      <p:sp>
        <p:nvSpPr>
          <p:cNvPr id="42" name="图形 31" descr="金条">
            <a:extLst>
              <a:ext uri="{FF2B5EF4-FFF2-40B4-BE49-F238E27FC236}">
                <a16:creationId xmlns:a16="http://schemas.microsoft.com/office/drawing/2014/main" id="{14A7B1DE-C460-4E6F-82F4-7985C6BC26D9}"/>
              </a:ext>
            </a:extLst>
          </p:cNvPr>
          <p:cNvSpPr/>
          <p:nvPr/>
        </p:nvSpPr>
        <p:spPr>
          <a:xfrm>
            <a:off x="8910296" y="10806297"/>
            <a:ext cx="564686" cy="403347"/>
          </a:xfrm>
          <a:custGeom>
            <a:avLst/>
            <a:gdLst>
              <a:gd name="connsiteX0" fmla="*/ 600075 w 800100"/>
              <a:gd name="connsiteY0" fmla="*/ 514350 h 571500"/>
              <a:gd name="connsiteX1" fmla="*/ 611505 w 800100"/>
              <a:gd name="connsiteY1" fmla="*/ 438150 h 571500"/>
              <a:gd name="connsiteX2" fmla="*/ 722948 w 800100"/>
              <a:gd name="connsiteY2" fmla="*/ 438150 h 571500"/>
              <a:gd name="connsiteX3" fmla="*/ 734378 w 800100"/>
              <a:gd name="connsiteY3" fmla="*/ 514350 h 571500"/>
              <a:gd name="connsiteX4" fmla="*/ 600075 w 800100"/>
              <a:gd name="connsiteY4" fmla="*/ 514350 h 571500"/>
              <a:gd name="connsiteX5" fmla="*/ 457200 w 800100"/>
              <a:gd name="connsiteY5" fmla="*/ 323850 h 571500"/>
              <a:gd name="connsiteX6" fmla="*/ 468630 w 800100"/>
              <a:gd name="connsiteY6" fmla="*/ 247650 h 571500"/>
              <a:gd name="connsiteX7" fmla="*/ 580073 w 800100"/>
              <a:gd name="connsiteY7" fmla="*/ 247650 h 571500"/>
              <a:gd name="connsiteX8" fmla="*/ 591503 w 800100"/>
              <a:gd name="connsiteY8" fmla="*/ 323850 h 571500"/>
              <a:gd name="connsiteX9" fmla="*/ 457200 w 800100"/>
              <a:gd name="connsiteY9" fmla="*/ 323850 h 571500"/>
              <a:gd name="connsiteX10" fmla="*/ 361950 w 800100"/>
              <a:gd name="connsiteY10" fmla="*/ 190500 h 571500"/>
              <a:gd name="connsiteX11" fmla="*/ 419100 w 800100"/>
              <a:gd name="connsiteY11" fmla="*/ 190500 h 571500"/>
              <a:gd name="connsiteX12" fmla="*/ 390525 w 800100"/>
              <a:gd name="connsiteY12" fmla="*/ 381000 h 571500"/>
              <a:gd name="connsiteX13" fmla="*/ 361950 w 800100"/>
              <a:gd name="connsiteY13" fmla="*/ 190500 h 571500"/>
              <a:gd name="connsiteX14" fmla="*/ 333375 w 800100"/>
              <a:gd name="connsiteY14" fmla="*/ 514350 h 571500"/>
              <a:gd name="connsiteX15" fmla="*/ 344805 w 800100"/>
              <a:gd name="connsiteY15" fmla="*/ 438150 h 571500"/>
              <a:gd name="connsiteX16" fmla="*/ 456248 w 800100"/>
              <a:gd name="connsiteY16" fmla="*/ 438150 h 571500"/>
              <a:gd name="connsiteX17" fmla="*/ 467678 w 800100"/>
              <a:gd name="connsiteY17" fmla="*/ 514350 h 571500"/>
              <a:gd name="connsiteX18" fmla="*/ 333375 w 800100"/>
              <a:gd name="connsiteY18" fmla="*/ 514350 h 571500"/>
              <a:gd name="connsiteX19" fmla="*/ 190500 w 800100"/>
              <a:gd name="connsiteY19" fmla="*/ 323850 h 571500"/>
              <a:gd name="connsiteX20" fmla="*/ 201930 w 800100"/>
              <a:gd name="connsiteY20" fmla="*/ 247650 h 571500"/>
              <a:gd name="connsiteX21" fmla="*/ 313373 w 800100"/>
              <a:gd name="connsiteY21" fmla="*/ 247650 h 571500"/>
              <a:gd name="connsiteX22" fmla="*/ 324803 w 800100"/>
              <a:gd name="connsiteY22" fmla="*/ 323850 h 571500"/>
              <a:gd name="connsiteX23" fmla="*/ 190500 w 800100"/>
              <a:gd name="connsiteY23" fmla="*/ 323850 h 571500"/>
              <a:gd name="connsiteX24" fmla="*/ 335280 w 800100"/>
              <a:gd name="connsiteY24" fmla="*/ 57150 h 571500"/>
              <a:gd name="connsiteX25" fmla="*/ 446723 w 800100"/>
              <a:gd name="connsiteY25" fmla="*/ 57150 h 571500"/>
              <a:gd name="connsiteX26" fmla="*/ 458153 w 800100"/>
              <a:gd name="connsiteY26" fmla="*/ 133350 h 571500"/>
              <a:gd name="connsiteX27" fmla="*/ 323850 w 800100"/>
              <a:gd name="connsiteY27" fmla="*/ 133350 h 571500"/>
              <a:gd name="connsiteX28" fmla="*/ 335280 w 800100"/>
              <a:gd name="connsiteY28" fmla="*/ 57150 h 571500"/>
              <a:gd name="connsiteX29" fmla="*/ 66675 w 800100"/>
              <a:gd name="connsiteY29" fmla="*/ 514350 h 571500"/>
              <a:gd name="connsiteX30" fmla="*/ 78105 w 800100"/>
              <a:gd name="connsiteY30" fmla="*/ 438150 h 571500"/>
              <a:gd name="connsiteX31" fmla="*/ 189548 w 800100"/>
              <a:gd name="connsiteY31" fmla="*/ 438150 h 571500"/>
              <a:gd name="connsiteX32" fmla="*/ 200978 w 800100"/>
              <a:gd name="connsiteY32" fmla="*/ 514350 h 571500"/>
              <a:gd name="connsiteX33" fmla="*/ 66675 w 800100"/>
              <a:gd name="connsiteY33" fmla="*/ 514350 h 571500"/>
              <a:gd name="connsiteX34" fmla="*/ 771525 w 800100"/>
              <a:gd name="connsiteY34" fmla="*/ 381000 h 571500"/>
              <a:gd name="connsiteX35" fmla="*/ 657225 w 800100"/>
              <a:gd name="connsiteY35" fmla="*/ 381000 h 571500"/>
              <a:gd name="connsiteX36" fmla="*/ 628650 w 800100"/>
              <a:gd name="connsiteY36" fmla="*/ 190500 h 571500"/>
              <a:gd name="connsiteX37" fmla="*/ 523875 w 800100"/>
              <a:gd name="connsiteY37" fmla="*/ 190500 h 571500"/>
              <a:gd name="connsiteX38" fmla="*/ 495300 w 800100"/>
              <a:gd name="connsiteY38" fmla="*/ 0 h 571500"/>
              <a:gd name="connsiteX39" fmla="*/ 285750 w 800100"/>
              <a:gd name="connsiteY39" fmla="*/ 0 h 571500"/>
              <a:gd name="connsiteX40" fmla="*/ 257175 w 800100"/>
              <a:gd name="connsiteY40" fmla="*/ 190500 h 571500"/>
              <a:gd name="connsiteX41" fmla="*/ 152400 w 800100"/>
              <a:gd name="connsiteY41" fmla="*/ 190500 h 571500"/>
              <a:gd name="connsiteX42" fmla="*/ 123825 w 800100"/>
              <a:gd name="connsiteY42" fmla="*/ 381000 h 571500"/>
              <a:gd name="connsiteX43" fmla="*/ 28575 w 800100"/>
              <a:gd name="connsiteY43" fmla="*/ 381000 h 571500"/>
              <a:gd name="connsiteX44" fmla="*/ 0 w 800100"/>
              <a:gd name="connsiteY44" fmla="*/ 571500 h 571500"/>
              <a:gd name="connsiteX45" fmla="*/ 266700 w 800100"/>
              <a:gd name="connsiteY45" fmla="*/ 571500 h 571500"/>
              <a:gd name="connsiteX46" fmla="*/ 238125 w 800100"/>
              <a:gd name="connsiteY46" fmla="*/ 381000 h 571500"/>
              <a:gd name="connsiteX47" fmla="*/ 295275 w 800100"/>
              <a:gd name="connsiteY47" fmla="*/ 381000 h 571500"/>
              <a:gd name="connsiteX48" fmla="*/ 266700 w 800100"/>
              <a:gd name="connsiteY48" fmla="*/ 571500 h 571500"/>
              <a:gd name="connsiteX49" fmla="*/ 533400 w 800100"/>
              <a:gd name="connsiteY49" fmla="*/ 571500 h 571500"/>
              <a:gd name="connsiteX50" fmla="*/ 504825 w 800100"/>
              <a:gd name="connsiteY50" fmla="*/ 381000 h 571500"/>
              <a:gd name="connsiteX51" fmla="*/ 561975 w 800100"/>
              <a:gd name="connsiteY51" fmla="*/ 381000 h 571500"/>
              <a:gd name="connsiteX52" fmla="*/ 533400 w 800100"/>
              <a:gd name="connsiteY52" fmla="*/ 571500 h 571500"/>
              <a:gd name="connsiteX53" fmla="*/ 800100 w 800100"/>
              <a:gd name="connsiteY53" fmla="*/ 571500 h 571500"/>
              <a:gd name="connsiteX54" fmla="*/ 771525 w 800100"/>
              <a:gd name="connsiteY54" fmla="*/ 3810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00100" h="571500">
                <a:moveTo>
                  <a:pt x="600075" y="514350"/>
                </a:moveTo>
                <a:lnTo>
                  <a:pt x="611505" y="438150"/>
                </a:lnTo>
                <a:lnTo>
                  <a:pt x="722948" y="438150"/>
                </a:lnTo>
                <a:lnTo>
                  <a:pt x="734378" y="514350"/>
                </a:lnTo>
                <a:lnTo>
                  <a:pt x="600075" y="514350"/>
                </a:lnTo>
                <a:close/>
                <a:moveTo>
                  <a:pt x="457200" y="323850"/>
                </a:moveTo>
                <a:lnTo>
                  <a:pt x="468630" y="247650"/>
                </a:lnTo>
                <a:lnTo>
                  <a:pt x="580073" y="247650"/>
                </a:lnTo>
                <a:lnTo>
                  <a:pt x="591503" y="323850"/>
                </a:lnTo>
                <a:lnTo>
                  <a:pt x="457200" y="323850"/>
                </a:lnTo>
                <a:close/>
                <a:moveTo>
                  <a:pt x="361950" y="190500"/>
                </a:moveTo>
                <a:lnTo>
                  <a:pt x="419100" y="190500"/>
                </a:lnTo>
                <a:lnTo>
                  <a:pt x="390525" y="381000"/>
                </a:lnTo>
                <a:lnTo>
                  <a:pt x="361950" y="190500"/>
                </a:lnTo>
                <a:close/>
                <a:moveTo>
                  <a:pt x="333375" y="514350"/>
                </a:moveTo>
                <a:lnTo>
                  <a:pt x="344805" y="438150"/>
                </a:lnTo>
                <a:lnTo>
                  <a:pt x="456248" y="438150"/>
                </a:lnTo>
                <a:lnTo>
                  <a:pt x="467678" y="514350"/>
                </a:lnTo>
                <a:lnTo>
                  <a:pt x="333375" y="514350"/>
                </a:lnTo>
                <a:close/>
                <a:moveTo>
                  <a:pt x="190500" y="323850"/>
                </a:moveTo>
                <a:lnTo>
                  <a:pt x="201930" y="247650"/>
                </a:lnTo>
                <a:lnTo>
                  <a:pt x="313373" y="247650"/>
                </a:lnTo>
                <a:lnTo>
                  <a:pt x="324803" y="323850"/>
                </a:lnTo>
                <a:lnTo>
                  <a:pt x="190500" y="323850"/>
                </a:lnTo>
                <a:close/>
                <a:moveTo>
                  <a:pt x="335280" y="57150"/>
                </a:moveTo>
                <a:lnTo>
                  <a:pt x="446723" y="57150"/>
                </a:lnTo>
                <a:lnTo>
                  <a:pt x="458153" y="133350"/>
                </a:lnTo>
                <a:lnTo>
                  <a:pt x="323850" y="133350"/>
                </a:lnTo>
                <a:lnTo>
                  <a:pt x="335280" y="57150"/>
                </a:lnTo>
                <a:close/>
                <a:moveTo>
                  <a:pt x="66675" y="514350"/>
                </a:moveTo>
                <a:lnTo>
                  <a:pt x="78105" y="438150"/>
                </a:lnTo>
                <a:lnTo>
                  <a:pt x="189548" y="438150"/>
                </a:lnTo>
                <a:lnTo>
                  <a:pt x="200978" y="514350"/>
                </a:lnTo>
                <a:lnTo>
                  <a:pt x="66675" y="514350"/>
                </a:lnTo>
                <a:close/>
                <a:moveTo>
                  <a:pt x="771525" y="381000"/>
                </a:moveTo>
                <a:lnTo>
                  <a:pt x="657225" y="381000"/>
                </a:lnTo>
                <a:lnTo>
                  <a:pt x="628650" y="190500"/>
                </a:lnTo>
                <a:lnTo>
                  <a:pt x="523875" y="190500"/>
                </a:lnTo>
                <a:lnTo>
                  <a:pt x="495300" y="0"/>
                </a:lnTo>
                <a:lnTo>
                  <a:pt x="285750" y="0"/>
                </a:lnTo>
                <a:lnTo>
                  <a:pt x="257175" y="190500"/>
                </a:lnTo>
                <a:lnTo>
                  <a:pt x="152400" y="190500"/>
                </a:lnTo>
                <a:lnTo>
                  <a:pt x="123825" y="381000"/>
                </a:lnTo>
                <a:lnTo>
                  <a:pt x="28575" y="381000"/>
                </a:lnTo>
                <a:lnTo>
                  <a:pt x="0" y="571500"/>
                </a:lnTo>
                <a:lnTo>
                  <a:pt x="266700" y="571500"/>
                </a:lnTo>
                <a:lnTo>
                  <a:pt x="238125" y="381000"/>
                </a:lnTo>
                <a:lnTo>
                  <a:pt x="295275" y="381000"/>
                </a:lnTo>
                <a:lnTo>
                  <a:pt x="266700" y="571500"/>
                </a:lnTo>
                <a:lnTo>
                  <a:pt x="533400" y="571500"/>
                </a:lnTo>
                <a:lnTo>
                  <a:pt x="504825" y="381000"/>
                </a:lnTo>
                <a:lnTo>
                  <a:pt x="561975" y="381000"/>
                </a:lnTo>
                <a:lnTo>
                  <a:pt x="533400" y="571500"/>
                </a:lnTo>
                <a:lnTo>
                  <a:pt x="800100" y="571500"/>
                </a:lnTo>
                <a:lnTo>
                  <a:pt x="771525" y="381000"/>
                </a:lnTo>
                <a:close/>
              </a:path>
            </a:pathLst>
          </a:custGeom>
          <a:solidFill>
            <a:schemeClr val="tx1"/>
          </a:solid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nvGrpSpPr>
          <p:cNvPr id="43" name="图形 33" descr="框">
            <a:extLst>
              <a:ext uri="{FF2B5EF4-FFF2-40B4-BE49-F238E27FC236}">
                <a16:creationId xmlns:a16="http://schemas.microsoft.com/office/drawing/2014/main" id="{6D45CE7E-CD1C-4BB0-938D-55CFF21D5C68}"/>
              </a:ext>
            </a:extLst>
          </p:cNvPr>
          <p:cNvGrpSpPr/>
          <p:nvPr/>
        </p:nvGrpSpPr>
        <p:grpSpPr>
          <a:xfrm>
            <a:off x="7721758" y="10710644"/>
            <a:ext cx="443695" cy="529730"/>
            <a:chOff x="411254" y="10980436"/>
            <a:chExt cx="1144179" cy="1366038"/>
          </a:xfrm>
          <a:solidFill>
            <a:schemeClr val="tx1"/>
          </a:solidFill>
        </p:grpSpPr>
        <p:sp>
          <p:nvSpPr>
            <p:cNvPr id="52" name="任意多边形: 形状 170">
              <a:extLst>
                <a:ext uri="{FF2B5EF4-FFF2-40B4-BE49-F238E27FC236}">
                  <a16:creationId xmlns:a16="http://schemas.microsoft.com/office/drawing/2014/main" id="{4D9A2922-AF91-462B-8511-663B1B6227E2}"/>
                </a:ext>
              </a:extLst>
            </p:cNvPr>
            <p:cNvSpPr/>
            <p:nvPr/>
          </p:nvSpPr>
          <p:spPr>
            <a:xfrm>
              <a:off x="411254" y="11169394"/>
              <a:ext cx="832104" cy="504461"/>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3" name="任意多边形: 形状 171">
              <a:extLst>
                <a:ext uri="{FF2B5EF4-FFF2-40B4-BE49-F238E27FC236}">
                  <a16:creationId xmlns:a16="http://schemas.microsoft.com/office/drawing/2014/main" id="{8F083081-0C5F-4411-9FB4-2D1C724CA4F4}"/>
                </a:ext>
              </a:extLst>
            </p:cNvPr>
            <p:cNvSpPr/>
            <p:nvPr/>
          </p:nvSpPr>
          <p:spPr>
            <a:xfrm>
              <a:off x="737175" y="10980436"/>
              <a:ext cx="818235" cy="495792"/>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4" name="任意多边形: 形状 172">
              <a:extLst>
                <a:ext uri="{FF2B5EF4-FFF2-40B4-BE49-F238E27FC236}">
                  <a16:creationId xmlns:a16="http://schemas.microsoft.com/office/drawing/2014/main" id="{21AEE674-AFE5-40F7-97DB-21EE05A4B76F}"/>
                </a:ext>
              </a:extLst>
            </p:cNvPr>
            <p:cNvSpPr/>
            <p:nvPr/>
          </p:nvSpPr>
          <p:spPr>
            <a:xfrm>
              <a:off x="411254" y="11408629"/>
              <a:ext cx="537399" cy="937845"/>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5" name="任意多边形: 形状 173">
              <a:extLst>
                <a:ext uri="{FF2B5EF4-FFF2-40B4-BE49-F238E27FC236}">
                  <a16:creationId xmlns:a16="http://schemas.microsoft.com/office/drawing/2014/main" id="{9F0D5F16-C75B-4BE2-92EF-7D7A3D0AA170}"/>
                </a:ext>
              </a:extLst>
            </p:cNvPr>
            <p:cNvSpPr/>
            <p:nvPr/>
          </p:nvSpPr>
          <p:spPr>
            <a:xfrm>
              <a:off x="1018034" y="11408629"/>
              <a:ext cx="537399" cy="937845"/>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grpSp>
        <p:nvGrpSpPr>
          <p:cNvPr id="44" name="组合 43">
            <a:extLst>
              <a:ext uri="{FF2B5EF4-FFF2-40B4-BE49-F238E27FC236}">
                <a16:creationId xmlns:a16="http://schemas.microsoft.com/office/drawing/2014/main" id="{0CF3FBFB-26C3-471B-AE8D-C998B224588B}"/>
              </a:ext>
            </a:extLst>
          </p:cNvPr>
          <p:cNvGrpSpPr/>
          <p:nvPr/>
        </p:nvGrpSpPr>
        <p:grpSpPr>
          <a:xfrm>
            <a:off x="10073495" y="10710646"/>
            <a:ext cx="457471" cy="510233"/>
            <a:chOff x="4684888" y="10984266"/>
            <a:chExt cx="1179704" cy="1315760"/>
          </a:xfrm>
          <a:solidFill>
            <a:schemeClr val="tx1"/>
          </a:solidFill>
        </p:grpSpPr>
        <p:sp>
          <p:nvSpPr>
            <p:cNvPr id="48" name="任意多边形: 形状 166">
              <a:extLst>
                <a:ext uri="{FF2B5EF4-FFF2-40B4-BE49-F238E27FC236}">
                  <a16:creationId xmlns:a16="http://schemas.microsoft.com/office/drawing/2014/main" id="{F748BDF0-6687-4046-A730-70D0B9660999}"/>
                </a:ext>
              </a:extLst>
            </p:cNvPr>
            <p:cNvSpPr/>
            <p:nvPr/>
          </p:nvSpPr>
          <p:spPr>
            <a:xfrm>
              <a:off x="4833244" y="11797297"/>
              <a:ext cx="502731" cy="502729"/>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49" name="任意多边形: 形状 167">
              <a:extLst>
                <a:ext uri="{FF2B5EF4-FFF2-40B4-BE49-F238E27FC236}">
                  <a16:creationId xmlns:a16="http://schemas.microsoft.com/office/drawing/2014/main" id="{6D70C116-C6D2-4C5D-86C9-B8B85AB05233}"/>
                </a:ext>
              </a:extLst>
            </p:cNvPr>
            <p:cNvSpPr/>
            <p:nvPr/>
          </p:nvSpPr>
          <p:spPr>
            <a:xfrm rot="14849974">
              <a:off x="5353185" y="11387936"/>
              <a:ext cx="450731" cy="572083"/>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0" name="任意多边形: 形状 168">
              <a:extLst>
                <a:ext uri="{FF2B5EF4-FFF2-40B4-BE49-F238E27FC236}">
                  <a16:creationId xmlns:a16="http://schemas.microsoft.com/office/drawing/2014/main" id="{BD953107-5EBA-4C73-B73F-AC7B2F554692}"/>
                </a:ext>
              </a:extLst>
            </p:cNvPr>
            <p:cNvSpPr/>
            <p:nvPr/>
          </p:nvSpPr>
          <p:spPr>
            <a:xfrm>
              <a:off x="4684888" y="10984266"/>
              <a:ext cx="547046" cy="781826"/>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sp>
          <p:nvSpPr>
            <p:cNvPr id="51" name="任意多边形: 形状 169">
              <a:extLst>
                <a:ext uri="{FF2B5EF4-FFF2-40B4-BE49-F238E27FC236}">
                  <a16:creationId xmlns:a16="http://schemas.microsoft.com/office/drawing/2014/main" id="{2D19CB00-7AAD-491D-8793-D793B56BAF4B}"/>
                </a:ext>
              </a:extLst>
            </p:cNvPr>
            <p:cNvSpPr/>
            <p:nvPr/>
          </p:nvSpPr>
          <p:spPr>
            <a:xfrm>
              <a:off x="5370650" y="11916910"/>
              <a:ext cx="459392" cy="277364"/>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grpFill/>
            <a:ln w="9525" cap="flat">
              <a:noFill/>
              <a:prstDash val="solid"/>
              <a:miter/>
            </a:ln>
            <a:effectLst/>
          </p:spPr>
          <p:txBody>
            <a:bodyPr wrap="none" lIns="166421" tIns="83210" rIns="166421" bIns="83210" rtlCol="0" anchor="ctr"/>
            <a:lstStyle/>
            <a:p>
              <a:endParaRPr lang="zh-CN" altLang="en-US" sz="1824">
                <a:latin typeface="微软雅黑 Light" panose="020B0502040204020203" pitchFamily="34" charset="-122"/>
                <a:ea typeface="微软雅黑 Light" panose="020B0502040204020203" pitchFamily="34" charset="-122"/>
              </a:endParaRPr>
            </a:p>
          </p:txBody>
        </p:sp>
      </p:grpSp>
      <p:sp>
        <p:nvSpPr>
          <p:cNvPr id="45" name="矩形 44">
            <a:extLst>
              <a:ext uri="{FF2B5EF4-FFF2-40B4-BE49-F238E27FC236}">
                <a16:creationId xmlns:a16="http://schemas.microsoft.com/office/drawing/2014/main" id="{83B34259-B3EF-4B3C-8EB2-9E130B0AD3FB}"/>
              </a:ext>
            </a:extLst>
          </p:cNvPr>
          <p:cNvSpPr/>
          <p:nvPr/>
        </p:nvSpPr>
        <p:spPr>
          <a:xfrm>
            <a:off x="7026433" y="10406046"/>
            <a:ext cx="4584739" cy="1565316"/>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4">
              <a:latin typeface="微软雅黑 Light" panose="020B0502040204020203" pitchFamily="34" charset="-122"/>
              <a:ea typeface="微软雅黑 Light" panose="020B0502040204020203" pitchFamily="34" charset="-122"/>
            </a:endParaRPr>
          </a:p>
        </p:txBody>
      </p:sp>
      <p:cxnSp>
        <p:nvCxnSpPr>
          <p:cNvPr id="46" name="直接连接符 45">
            <a:extLst>
              <a:ext uri="{FF2B5EF4-FFF2-40B4-BE49-F238E27FC236}">
                <a16:creationId xmlns:a16="http://schemas.microsoft.com/office/drawing/2014/main" id="{58E895FD-2E65-4EBA-9EFF-9ED2222FD743}"/>
              </a:ext>
            </a:extLst>
          </p:cNvPr>
          <p:cNvCxnSpPr>
            <a:cxnSpLocks/>
          </p:cNvCxnSpPr>
          <p:nvPr/>
        </p:nvCxnSpPr>
        <p:spPr>
          <a:xfrm>
            <a:off x="1498382" y="2695897"/>
            <a:ext cx="14023558" cy="1583"/>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308B3CC-25A0-477F-9A59-9C5415E9ADE6}"/>
              </a:ext>
            </a:extLst>
          </p:cNvPr>
          <p:cNvCxnSpPr>
            <a:cxnSpLocks/>
          </p:cNvCxnSpPr>
          <p:nvPr/>
        </p:nvCxnSpPr>
        <p:spPr>
          <a:xfrm>
            <a:off x="1498382" y="11971362"/>
            <a:ext cx="12402168" cy="0"/>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pic>
        <p:nvPicPr>
          <p:cNvPr id="112" name="图片 111">
            <a:extLst>
              <a:ext uri="{FF2B5EF4-FFF2-40B4-BE49-F238E27FC236}">
                <a16:creationId xmlns:a16="http://schemas.microsoft.com/office/drawing/2014/main" id="{93B8CEE2-E469-5A65-F539-4764758A4F37}"/>
              </a:ext>
            </a:extLst>
          </p:cNvPr>
          <p:cNvPicPr>
            <a:picLocks noChangeAspect="1"/>
          </p:cNvPicPr>
          <p:nvPr/>
        </p:nvPicPr>
        <p:blipFill>
          <a:blip r:embed="rId2"/>
          <a:stretch>
            <a:fillRect/>
          </a:stretch>
        </p:blipFill>
        <p:spPr>
          <a:xfrm>
            <a:off x="15618957" y="9138799"/>
            <a:ext cx="6865423" cy="3517511"/>
          </a:xfrm>
          <a:prstGeom prst="rect">
            <a:avLst/>
          </a:prstGeom>
        </p:spPr>
      </p:pic>
    </p:spTree>
    <p:extLst>
      <p:ext uri="{BB962C8B-B14F-4D97-AF65-F5344CB8AC3E}">
        <p14:creationId xmlns:p14="http://schemas.microsoft.com/office/powerpoint/2010/main" val="315767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生产排产</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9" name="文本框 38">
            <a:extLst>
              <a:ext uri="{FF2B5EF4-FFF2-40B4-BE49-F238E27FC236}">
                <a16:creationId xmlns:a16="http://schemas.microsoft.com/office/drawing/2014/main" id="{046D071D-6179-48E3-B655-B9669428383E}"/>
              </a:ext>
            </a:extLst>
          </p:cNvPr>
          <p:cNvSpPr txBox="1"/>
          <p:nvPr/>
        </p:nvSpPr>
        <p:spPr>
          <a:xfrm>
            <a:off x="638493" y="4515336"/>
            <a:ext cx="4707984" cy="5262979"/>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a:latin typeface="微软雅黑 Light" panose="020B0502040204020203" pitchFamily="34" charset="-122"/>
                <a:ea typeface="微软雅黑 Light" panose="020B0502040204020203" pitchFamily="34" charset="-122"/>
              </a:rPr>
              <a:t>       排产人员可根据每个工序上的可用工作站情况设置每个工作站的生产任务，并使用甘特图的方式进行排产。</a:t>
            </a:r>
            <a:endParaRPr lang="en-US" altLang="zh-CN" sz="2800" b="0" dirty="0">
              <a:latin typeface="微软雅黑 Light" panose="020B0502040204020203" pitchFamily="34" charset="-122"/>
              <a:ea typeface="微软雅黑 Light" panose="020B0502040204020203" pitchFamily="34" charset="-122"/>
            </a:endParaRPr>
          </a:p>
          <a:p>
            <a:r>
              <a:rPr lang="en-US" altLang="zh-CN" sz="2800" b="0" dirty="0">
                <a:latin typeface="微软雅黑 Light" panose="020B0502040204020203" pitchFamily="34" charset="-122"/>
                <a:ea typeface="微软雅黑 Light" panose="020B0502040204020203" pitchFamily="34" charset="-122"/>
              </a:rPr>
              <a:t>       </a:t>
            </a:r>
            <a:r>
              <a:rPr lang="zh-CN" altLang="en-US" sz="2800" b="0" dirty="0">
                <a:latin typeface="微软雅黑 Light" panose="020B0502040204020203" pitchFamily="34" charset="-122"/>
                <a:ea typeface="微软雅黑 Light" panose="020B0502040204020203" pitchFamily="34" charset="-122"/>
              </a:rPr>
              <a:t>工作站人员在生产过程中通过生产报工或者安装数据采集装置的方式，实现生产进度实时跟踪。</a:t>
            </a:r>
            <a:endParaRPr lang="en-US" altLang="zh-CN" sz="2800" b="0" dirty="0">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9680393" y="10459194"/>
            <a:ext cx="4091020" cy="2889031"/>
            <a:chOff x="8010773" y="10459194"/>
            <a:chExt cx="4091020" cy="2889031"/>
          </a:xfrm>
        </p:grpSpPr>
        <p:pic>
          <p:nvPicPr>
            <p:cNvPr id="11" name="Picture 6" descr="E:\SNOW\MES\03设计文档\原型界面\图例\微信图片_2021081917124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773" y="10459194"/>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40266" y="12763450"/>
              <a:ext cx="2759649" cy="584775"/>
            </a:xfrm>
            <a:prstGeom prst="rect">
              <a:avLst/>
            </a:prstGeom>
            <a:noFill/>
          </p:spPr>
          <p:txBody>
            <a:bodyPr wrap="square" rtlCol="0">
              <a:spAutoFit/>
            </a:bodyPr>
            <a:lstStyle/>
            <a:p>
              <a:pPr algn="ctr"/>
              <a:r>
                <a:rPr lang="zh-CN" altLang="en-US" sz="3200" dirty="0"/>
                <a:t>生产报工</a:t>
              </a:r>
            </a:p>
          </p:txBody>
        </p:sp>
      </p:grpSp>
      <p:pic>
        <p:nvPicPr>
          <p:cNvPr id="18" name="Picture 3">
            <a:extLst>
              <a:ext uri="{FF2B5EF4-FFF2-40B4-BE49-F238E27FC236}">
                <a16:creationId xmlns:a16="http://schemas.microsoft.com/office/drawing/2014/main" id="{BDDEC960-1ECB-455E-9727-0CA7B747E2F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90784" y="10533246"/>
            <a:ext cx="2560726" cy="2156082"/>
          </a:xfrm>
          <a:prstGeom prst="rect">
            <a:avLst/>
          </a:prstGeom>
          <a:effectLst>
            <a:outerShdw blurRad="50800" dist="38100" dir="10800000" algn="r" rotWithShape="0">
              <a:prstClr val="black">
                <a:alpha val="6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a:extLst>
              <a:ext uri="{FF2B5EF4-FFF2-40B4-BE49-F238E27FC236}">
                <a16:creationId xmlns:a16="http://schemas.microsoft.com/office/drawing/2014/main" id="{9BF9051C-2B1F-4AC8-B063-E92396BC22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51510" y="10155003"/>
            <a:ext cx="2764719" cy="253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7071147" y="12691442"/>
            <a:ext cx="2759649" cy="584775"/>
          </a:xfrm>
          <a:prstGeom prst="rect">
            <a:avLst/>
          </a:prstGeom>
          <a:noFill/>
        </p:spPr>
        <p:txBody>
          <a:bodyPr wrap="square" rtlCol="0">
            <a:spAutoFit/>
          </a:bodyPr>
          <a:lstStyle/>
          <a:p>
            <a:pPr algn="ctr"/>
            <a:r>
              <a:rPr lang="zh-CN" altLang="en-US" sz="3200" dirty="0"/>
              <a:t>数据采集</a:t>
            </a:r>
          </a:p>
        </p:txBody>
      </p:sp>
      <p:pic>
        <p:nvPicPr>
          <p:cNvPr id="14" name="图片 13">
            <a:extLst>
              <a:ext uri="{FF2B5EF4-FFF2-40B4-BE49-F238E27FC236}">
                <a16:creationId xmlns:a16="http://schemas.microsoft.com/office/drawing/2014/main" id="{4C3576AD-5E35-A40D-EA7F-41DF3D4BF7A0}"/>
              </a:ext>
            </a:extLst>
          </p:cNvPr>
          <p:cNvPicPr>
            <a:picLocks noChangeAspect="1"/>
          </p:cNvPicPr>
          <p:nvPr/>
        </p:nvPicPr>
        <p:blipFill>
          <a:blip r:embed="rId5"/>
          <a:stretch>
            <a:fillRect/>
          </a:stretch>
        </p:blipFill>
        <p:spPr>
          <a:xfrm>
            <a:off x="6378810" y="552601"/>
            <a:ext cx="17357172" cy="9042498"/>
          </a:xfrm>
          <a:prstGeom prst="rect">
            <a:avLst/>
          </a:prstGeom>
        </p:spPr>
      </p:pic>
    </p:spTree>
    <p:extLst>
      <p:ext uri="{BB962C8B-B14F-4D97-AF65-F5344CB8AC3E}">
        <p14:creationId xmlns:p14="http://schemas.microsoft.com/office/powerpoint/2010/main" val="375739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占位符 273">
            <a:extLst>
              <a:ext uri="{FF2B5EF4-FFF2-40B4-BE49-F238E27FC236}">
                <a16:creationId xmlns:a16="http://schemas.microsoft.com/office/drawing/2014/main" id="{8B2F6FA6-B075-4860-9B09-6952E2501DA0}"/>
              </a:ext>
            </a:extLst>
          </p:cNvPr>
          <p:cNvSpPr txBox="1">
            <a:spLocks/>
          </p:cNvSpPr>
          <p:nvPr/>
        </p:nvSpPr>
        <p:spPr>
          <a:xfrm>
            <a:off x="-2899" y="524144"/>
            <a:ext cx="4027327" cy="646331"/>
          </a:xfrm>
          <a:prstGeom prst="rect">
            <a:avLst/>
          </a:prstGeom>
          <a:solidFill>
            <a:srgbClr val="128CB3"/>
          </a:solidFill>
        </p:spPr>
        <p:txBody>
          <a:bodyPr wrap="square" rtlCol="0">
            <a:spAutoFit/>
          </a:bodyPr>
          <a:lst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p>
        </p:txBody>
      </p:sp>
      <p:sp>
        <p:nvSpPr>
          <p:cNvPr id="4" name="文本占位符 144">
            <a:extLst>
              <a:ext uri="{FF2B5EF4-FFF2-40B4-BE49-F238E27FC236}">
                <a16:creationId xmlns:a16="http://schemas.microsoft.com/office/drawing/2014/main" id="{B31CF28B-778F-4144-9AF6-9DF581BDA2AF}"/>
              </a:ext>
            </a:extLst>
          </p:cNvPr>
          <p:cNvSpPr txBox="1">
            <a:spLocks/>
          </p:cNvSpPr>
          <p:nvPr/>
        </p:nvSpPr>
        <p:spPr>
          <a:xfrm>
            <a:off x="1098403" y="1534785"/>
            <a:ext cx="4032050" cy="569387"/>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生产管理</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工艺工序</a:t>
            </a:r>
          </a:p>
        </p:txBody>
      </p:sp>
      <p:grpSp>
        <p:nvGrpSpPr>
          <p:cNvPr id="5" name="组合 4">
            <a:extLst>
              <a:ext uri="{FF2B5EF4-FFF2-40B4-BE49-F238E27FC236}">
                <a16:creationId xmlns:a16="http://schemas.microsoft.com/office/drawing/2014/main" id="{DB75B70B-07C7-46C5-B711-7D56704E665A}"/>
              </a:ext>
            </a:extLst>
          </p:cNvPr>
          <p:cNvGrpSpPr/>
          <p:nvPr/>
        </p:nvGrpSpPr>
        <p:grpSpPr>
          <a:xfrm>
            <a:off x="999795" y="1621758"/>
            <a:ext cx="98608" cy="395440"/>
            <a:chOff x="936097" y="1570520"/>
            <a:chExt cx="141784" cy="568584"/>
          </a:xfrm>
        </p:grpSpPr>
        <p:sp>
          <p:nvSpPr>
            <p:cNvPr id="6" name="矩形 5">
              <a:extLst>
                <a:ext uri="{FF2B5EF4-FFF2-40B4-BE49-F238E27FC236}">
                  <a16:creationId xmlns:a16="http://schemas.microsoft.com/office/drawing/2014/main" id="{8E2D6D82-959F-4229-89F4-44457E1299B1}"/>
                </a:ext>
              </a:extLst>
            </p:cNvPr>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a:extLst>
                <a:ext uri="{FF2B5EF4-FFF2-40B4-BE49-F238E27FC236}">
                  <a16:creationId xmlns:a16="http://schemas.microsoft.com/office/drawing/2014/main" id="{426A2A09-9053-46EA-8B42-938165F1986F}"/>
                </a:ext>
              </a:extLst>
            </p:cNvPr>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55" name="右箭头 54"/>
          <p:cNvSpPr/>
          <p:nvPr/>
        </p:nvSpPr>
        <p:spPr>
          <a:xfrm rot="1866360">
            <a:off x="10173481" y="4696274"/>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右箭头 55"/>
          <p:cNvSpPr/>
          <p:nvPr/>
        </p:nvSpPr>
        <p:spPr>
          <a:xfrm rot="19949685">
            <a:off x="10103735" y="7053453"/>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a:off x="14258994" y="5517281"/>
            <a:ext cx="808525"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57"/>
          <p:cNvSpPr/>
          <p:nvPr/>
        </p:nvSpPr>
        <p:spPr>
          <a:xfrm>
            <a:off x="17986274" y="5525435"/>
            <a:ext cx="825661"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11899205" y="4452852"/>
            <a:ext cx="10369114"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69857" y="6221095"/>
            <a:ext cx="8981076"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a:off x="550249" y="3410794"/>
            <a:ext cx="8981076" cy="2450297"/>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766753" y="3258394"/>
            <a:ext cx="2428349" cy="2585275"/>
            <a:chOff x="766753" y="4197844"/>
            <a:chExt cx="2428349" cy="2585275"/>
          </a:xfrm>
        </p:grpSpPr>
        <p:pic>
          <p:nvPicPr>
            <p:cNvPr id="63" name="Picture 4" descr="加大投入 布局智能注塑">
              <a:extLst>
                <a:ext uri="{FF2B5EF4-FFF2-40B4-BE49-F238E27FC236}">
                  <a16:creationId xmlns:a16="http://schemas.microsoft.com/office/drawing/2014/main" id="{96C176EC-1F2D-4BF3-A2F8-154E32416E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753" y="4197844"/>
              <a:ext cx="2428349" cy="2585275"/>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042452" y="6180307"/>
              <a:ext cx="2088232" cy="400110"/>
            </a:xfrm>
            <a:prstGeom prst="rect">
              <a:avLst/>
            </a:prstGeom>
            <a:noFill/>
          </p:spPr>
          <p:txBody>
            <a:bodyPr wrap="square" rtlCol="0">
              <a:spAutoFit/>
            </a:bodyPr>
            <a:lstStyle/>
            <a:p>
              <a:pPr algn="ctr"/>
              <a:r>
                <a:rPr lang="zh-CN" altLang="en-US" sz="2000" b="1"/>
                <a:t>工序</a:t>
              </a:r>
              <a:r>
                <a:rPr lang="en-US" altLang="zh-CN" sz="2000" b="1"/>
                <a:t>1</a:t>
              </a:r>
              <a:endParaRPr lang="zh-CN" altLang="en-US" sz="2000" b="1"/>
            </a:p>
          </p:txBody>
        </p:sp>
      </p:grpSp>
      <p:grpSp>
        <p:nvGrpSpPr>
          <p:cNvPr id="65" name="组合 64"/>
          <p:cNvGrpSpPr/>
          <p:nvPr/>
        </p:nvGrpSpPr>
        <p:grpSpPr>
          <a:xfrm>
            <a:off x="4362487" y="4048571"/>
            <a:ext cx="2088232" cy="1689805"/>
            <a:chOff x="4362487" y="4988021"/>
            <a:chExt cx="2088232" cy="1689805"/>
          </a:xfrm>
        </p:grpSpPr>
        <p:pic>
          <p:nvPicPr>
            <p:cNvPr id="6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460" y="4988021"/>
              <a:ext cx="1636121" cy="122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TextBox 66"/>
            <p:cNvSpPr txBox="1"/>
            <p:nvPr/>
          </p:nvSpPr>
          <p:spPr>
            <a:xfrm>
              <a:off x="4362487" y="6277716"/>
              <a:ext cx="2088232" cy="400110"/>
            </a:xfrm>
            <a:prstGeom prst="rect">
              <a:avLst/>
            </a:prstGeom>
            <a:noFill/>
          </p:spPr>
          <p:txBody>
            <a:bodyPr wrap="square" rtlCol="0">
              <a:spAutoFit/>
            </a:bodyPr>
            <a:lstStyle/>
            <a:p>
              <a:pPr algn="ctr"/>
              <a:r>
                <a:rPr lang="zh-CN" altLang="en-US" sz="2000" b="1"/>
                <a:t>工序</a:t>
              </a:r>
              <a:r>
                <a:rPr lang="en-US" altLang="zh-CN" sz="2000" b="1"/>
                <a:t>2</a:t>
              </a:r>
              <a:endParaRPr lang="zh-CN" altLang="en-US" sz="2000" b="1"/>
            </a:p>
          </p:txBody>
        </p:sp>
      </p:grpSp>
      <p:grpSp>
        <p:nvGrpSpPr>
          <p:cNvPr id="68" name="组合 67"/>
          <p:cNvGrpSpPr/>
          <p:nvPr/>
        </p:nvGrpSpPr>
        <p:grpSpPr>
          <a:xfrm>
            <a:off x="7443093" y="3724406"/>
            <a:ext cx="2088232" cy="2116616"/>
            <a:chOff x="7443093" y="4663856"/>
            <a:chExt cx="2088232" cy="2116616"/>
          </a:xfrm>
        </p:grpSpPr>
        <p:pic>
          <p:nvPicPr>
            <p:cNvPr id="6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7073" y="4663856"/>
              <a:ext cx="1031794" cy="165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Box 69"/>
            <p:cNvSpPr txBox="1"/>
            <p:nvPr/>
          </p:nvSpPr>
          <p:spPr>
            <a:xfrm>
              <a:off x="7443093" y="6380362"/>
              <a:ext cx="2088232" cy="400110"/>
            </a:xfrm>
            <a:prstGeom prst="rect">
              <a:avLst/>
            </a:prstGeom>
            <a:noFill/>
          </p:spPr>
          <p:txBody>
            <a:bodyPr wrap="square" rtlCol="0">
              <a:spAutoFit/>
            </a:bodyPr>
            <a:lstStyle/>
            <a:p>
              <a:pPr algn="ctr"/>
              <a:r>
                <a:rPr lang="zh-CN" altLang="en-US" sz="2000" b="1"/>
                <a:t>工序</a:t>
              </a:r>
              <a:r>
                <a:rPr lang="en-US" altLang="zh-CN" sz="2000" b="1"/>
                <a:t>3</a:t>
              </a:r>
              <a:endParaRPr lang="zh-CN" altLang="en-US" sz="2000" b="1"/>
            </a:p>
          </p:txBody>
        </p:sp>
      </p:grpSp>
      <p:grpSp>
        <p:nvGrpSpPr>
          <p:cNvPr id="71" name="组合 70"/>
          <p:cNvGrpSpPr/>
          <p:nvPr/>
        </p:nvGrpSpPr>
        <p:grpSpPr>
          <a:xfrm>
            <a:off x="12220534" y="5116698"/>
            <a:ext cx="1698209" cy="1922885"/>
            <a:chOff x="11587491" y="6075346"/>
            <a:chExt cx="1698209" cy="1922885"/>
          </a:xfrm>
        </p:grpSpPr>
        <p:pic>
          <p:nvPicPr>
            <p:cNvPr id="7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7492" y="6075346"/>
              <a:ext cx="1698208" cy="14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11587491" y="7598122"/>
              <a:ext cx="1698209" cy="400109"/>
            </a:xfrm>
            <a:prstGeom prst="rect">
              <a:avLst/>
            </a:prstGeom>
            <a:noFill/>
          </p:spPr>
          <p:txBody>
            <a:bodyPr wrap="square" rtlCol="0">
              <a:spAutoFit/>
            </a:bodyPr>
            <a:lstStyle/>
            <a:p>
              <a:pPr algn="ctr"/>
              <a:r>
                <a:rPr lang="zh-CN" altLang="en-US" sz="2000" b="1"/>
                <a:t>工序</a:t>
              </a:r>
              <a:r>
                <a:rPr lang="en-US" altLang="zh-CN" sz="2000" b="1"/>
                <a:t>7</a:t>
              </a:r>
              <a:endParaRPr lang="zh-CN" altLang="en-US" sz="2000" b="1"/>
            </a:p>
          </p:txBody>
        </p:sp>
      </p:grpSp>
      <p:grpSp>
        <p:nvGrpSpPr>
          <p:cNvPr id="74" name="组合 73"/>
          <p:cNvGrpSpPr/>
          <p:nvPr/>
        </p:nvGrpSpPr>
        <p:grpSpPr>
          <a:xfrm>
            <a:off x="15339688" y="4767216"/>
            <a:ext cx="2376875" cy="2232937"/>
            <a:chOff x="15555750" y="5706666"/>
            <a:chExt cx="2376875" cy="2232937"/>
          </a:xfrm>
        </p:grpSpPr>
        <p:pic>
          <p:nvPicPr>
            <p:cNvPr id="75" name="Picture 2" descr="https://gimg2.baidu.com/image_search/src=http%3A%2F%2Fimage10.71.net%2Fimage10%2F00%2F64%2F08%2F18%2F325835cd-c9b9-403e-9041-bddf3d541033.jpg&amp;refer=http%3A%2F%2Fimage10.71.net&amp;app=2002&amp;size=f9999,10000&amp;q=a80&amp;n=0&amp;g=0n&amp;fmt=jpeg?sec=1642654981&amp;t=7d79ed23abe5cc3cbbf901ad8b355bd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5750" y="5706666"/>
              <a:ext cx="2376875" cy="189145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5844393" y="7539493"/>
              <a:ext cx="2088232" cy="400110"/>
            </a:xfrm>
            <a:prstGeom prst="rect">
              <a:avLst/>
            </a:prstGeom>
            <a:noFill/>
          </p:spPr>
          <p:txBody>
            <a:bodyPr wrap="square" rtlCol="0">
              <a:spAutoFit/>
            </a:bodyPr>
            <a:lstStyle/>
            <a:p>
              <a:pPr algn="ctr"/>
              <a:r>
                <a:rPr lang="zh-CN" altLang="en-US" sz="2000" b="1"/>
                <a:t>工序</a:t>
              </a:r>
              <a:r>
                <a:rPr lang="en-US" altLang="zh-CN" sz="2000" b="1"/>
                <a:t>8</a:t>
              </a:r>
              <a:endParaRPr lang="zh-CN" altLang="en-US" sz="2000" b="1"/>
            </a:p>
          </p:txBody>
        </p:sp>
      </p:grpSp>
      <p:grpSp>
        <p:nvGrpSpPr>
          <p:cNvPr id="77" name="组合 76"/>
          <p:cNvGrpSpPr/>
          <p:nvPr/>
        </p:nvGrpSpPr>
        <p:grpSpPr>
          <a:xfrm>
            <a:off x="19037423" y="5303596"/>
            <a:ext cx="3032925" cy="1665244"/>
            <a:chOff x="19724396" y="6225784"/>
            <a:chExt cx="3032925" cy="1665244"/>
          </a:xfrm>
        </p:grpSpPr>
        <p:pic>
          <p:nvPicPr>
            <p:cNvPr id="7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24396" y="6225784"/>
              <a:ext cx="3032925" cy="111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TextBox 78"/>
            <p:cNvSpPr txBox="1"/>
            <p:nvPr/>
          </p:nvSpPr>
          <p:spPr>
            <a:xfrm>
              <a:off x="20196742" y="7490918"/>
              <a:ext cx="2088232" cy="400110"/>
            </a:xfrm>
            <a:prstGeom prst="rect">
              <a:avLst/>
            </a:prstGeom>
            <a:noFill/>
          </p:spPr>
          <p:txBody>
            <a:bodyPr wrap="square" rtlCol="0">
              <a:spAutoFit/>
            </a:bodyPr>
            <a:lstStyle/>
            <a:p>
              <a:pPr algn="ctr"/>
              <a:r>
                <a:rPr lang="zh-CN" altLang="en-US" sz="2000" b="1"/>
                <a:t>工序</a:t>
              </a:r>
              <a:r>
                <a:rPr lang="en-US" altLang="zh-CN" sz="2000" b="1"/>
                <a:t>9</a:t>
              </a:r>
              <a:endParaRPr lang="zh-CN" altLang="en-US" sz="2000" b="1"/>
            </a:p>
          </p:txBody>
        </p:sp>
      </p:grpSp>
      <p:grpSp>
        <p:nvGrpSpPr>
          <p:cNvPr id="80" name="组合 79"/>
          <p:cNvGrpSpPr/>
          <p:nvPr/>
        </p:nvGrpSpPr>
        <p:grpSpPr>
          <a:xfrm>
            <a:off x="1025997" y="6551469"/>
            <a:ext cx="2088232" cy="2272296"/>
            <a:chOff x="1025997" y="7490919"/>
            <a:chExt cx="2088232" cy="2272296"/>
          </a:xfrm>
        </p:grpSpPr>
        <p:sp>
          <p:nvSpPr>
            <p:cNvPr id="81" name="TextBox 80"/>
            <p:cNvSpPr txBox="1"/>
            <p:nvPr/>
          </p:nvSpPr>
          <p:spPr>
            <a:xfrm>
              <a:off x="1025997" y="9363105"/>
              <a:ext cx="2088232" cy="400110"/>
            </a:xfrm>
            <a:prstGeom prst="rect">
              <a:avLst/>
            </a:prstGeom>
            <a:noFill/>
          </p:spPr>
          <p:txBody>
            <a:bodyPr wrap="square" rtlCol="0">
              <a:spAutoFit/>
            </a:bodyPr>
            <a:lstStyle/>
            <a:p>
              <a:pPr algn="ctr"/>
              <a:r>
                <a:rPr lang="zh-CN" altLang="en-US" sz="2000" b="1"/>
                <a:t>工序</a:t>
              </a:r>
              <a:r>
                <a:rPr lang="en-US" altLang="zh-CN" sz="2000" b="1"/>
                <a:t>4</a:t>
              </a:r>
              <a:endParaRPr lang="zh-CN" altLang="en-US" sz="2000" b="1"/>
            </a:p>
          </p:txBody>
        </p:sp>
        <p:pic>
          <p:nvPicPr>
            <p:cNvPr id="82"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963" y="7490919"/>
              <a:ext cx="1047210" cy="1839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3" name="组合 82"/>
          <p:cNvGrpSpPr/>
          <p:nvPr/>
        </p:nvGrpSpPr>
        <p:grpSpPr>
          <a:xfrm>
            <a:off x="4374368" y="6642240"/>
            <a:ext cx="2088232" cy="2229432"/>
            <a:chOff x="4374368" y="7581690"/>
            <a:chExt cx="2088232" cy="2229432"/>
          </a:xfrm>
        </p:grpSpPr>
        <p:sp>
          <p:nvSpPr>
            <p:cNvPr id="84" name="TextBox 83"/>
            <p:cNvSpPr txBox="1"/>
            <p:nvPr/>
          </p:nvSpPr>
          <p:spPr>
            <a:xfrm>
              <a:off x="4374368" y="9411012"/>
              <a:ext cx="2088232" cy="400110"/>
            </a:xfrm>
            <a:prstGeom prst="rect">
              <a:avLst/>
            </a:prstGeom>
            <a:noFill/>
          </p:spPr>
          <p:txBody>
            <a:bodyPr wrap="square" rtlCol="0">
              <a:spAutoFit/>
            </a:bodyPr>
            <a:lstStyle/>
            <a:p>
              <a:pPr algn="ctr"/>
              <a:r>
                <a:rPr lang="zh-CN" altLang="en-US" sz="2000" b="1"/>
                <a:t>工序</a:t>
              </a:r>
              <a:r>
                <a:rPr lang="en-US" altLang="zh-CN" sz="2000" b="1"/>
                <a:t>5</a:t>
              </a:r>
              <a:endParaRPr lang="zh-CN" altLang="en-US" sz="2000" b="1"/>
            </a:p>
          </p:txBody>
        </p:sp>
        <p:pic>
          <p:nvPicPr>
            <p:cNvPr id="85"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18302" y="7581690"/>
              <a:ext cx="1600363" cy="188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 name="组合 85"/>
          <p:cNvGrpSpPr/>
          <p:nvPr/>
        </p:nvGrpSpPr>
        <p:grpSpPr>
          <a:xfrm>
            <a:off x="7443093" y="6656458"/>
            <a:ext cx="2088232" cy="2255284"/>
            <a:chOff x="7443093" y="7595908"/>
            <a:chExt cx="2088232" cy="2255284"/>
          </a:xfrm>
        </p:grpSpPr>
        <p:sp>
          <p:nvSpPr>
            <p:cNvPr id="87" name="TextBox 86"/>
            <p:cNvSpPr txBox="1"/>
            <p:nvPr/>
          </p:nvSpPr>
          <p:spPr>
            <a:xfrm>
              <a:off x="7443093" y="9451082"/>
              <a:ext cx="2088232" cy="400110"/>
            </a:xfrm>
            <a:prstGeom prst="rect">
              <a:avLst/>
            </a:prstGeom>
            <a:noFill/>
          </p:spPr>
          <p:txBody>
            <a:bodyPr wrap="square" rtlCol="0">
              <a:spAutoFit/>
            </a:bodyPr>
            <a:lstStyle/>
            <a:p>
              <a:pPr algn="ctr"/>
              <a:r>
                <a:rPr lang="zh-CN" altLang="en-US" sz="2000" b="1"/>
                <a:t>工序</a:t>
              </a:r>
              <a:r>
                <a:rPr lang="en-US" altLang="zh-CN" sz="2000" b="1"/>
                <a:t>6</a:t>
              </a:r>
              <a:endParaRPr lang="zh-CN" altLang="en-US" sz="2000" b="1"/>
            </a:p>
          </p:txBody>
        </p:sp>
        <p:pic>
          <p:nvPicPr>
            <p:cNvPr id="88"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3093" y="7595908"/>
              <a:ext cx="1899754" cy="173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9" name="右箭头 88"/>
          <p:cNvSpPr/>
          <p:nvPr/>
        </p:nvSpPr>
        <p:spPr>
          <a:xfrm>
            <a:off x="3519163"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6702851"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3498836"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6462600"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486176" y="3258394"/>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t>工艺流程</a:t>
            </a:r>
            <a:r>
              <a:rPr lang="en-US" altLang="zh-CN" sz="1800"/>
              <a:t>1</a:t>
            </a:r>
            <a:endParaRPr lang="zh-CN" altLang="en-US" sz="1800"/>
          </a:p>
        </p:txBody>
      </p:sp>
      <p:sp>
        <p:nvSpPr>
          <p:cNvPr id="94" name="矩形 93"/>
          <p:cNvSpPr/>
          <p:nvPr/>
        </p:nvSpPr>
        <p:spPr>
          <a:xfrm>
            <a:off x="4494560" y="5991352"/>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t>工艺流程</a:t>
            </a:r>
            <a:r>
              <a:rPr lang="en-US" altLang="zh-CN" sz="1800"/>
              <a:t>2</a:t>
            </a:r>
            <a:endParaRPr lang="zh-CN" altLang="en-US" sz="1800"/>
          </a:p>
        </p:txBody>
      </p:sp>
      <p:sp>
        <p:nvSpPr>
          <p:cNvPr id="95" name="矩形 94"/>
          <p:cNvSpPr/>
          <p:nvPr/>
        </p:nvSpPr>
        <p:spPr>
          <a:xfrm>
            <a:off x="16151434" y="4171669"/>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t>工艺流程</a:t>
            </a:r>
            <a:r>
              <a:rPr lang="en-US" altLang="zh-CN" sz="1800"/>
              <a:t>3</a:t>
            </a:r>
            <a:endParaRPr lang="zh-CN" altLang="en-US" sz="1800"/>
          </a:p>
        </p:txBody>
      </p:sp>
      <p:pic>
        <p:nvPicPr>
          <p:cNvPr id="96"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99005" y="3555254"/>
            <a:ext cx="14287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82981" y="7795800"/>
            <a:ext cx="2050748" cy="118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5" descr="https://ss0.baidu.com/7Po3dSag_xI4khGko9WTAnF6hhy/baike/pic/item/a9d3fd1f4134970a47501c8290cad1c8a7865d7f.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628397" y="5439016"/>
            <a:ext cx="1120337" cy="1030710"/>
          </a:xfrm>
          <a:prstGeom prst="rect">
            <a:avLst/>
          </a:prstGeom>
          <a:noFill/>
          <a:extLst>
            <a:ext uri="{909E8E84-426E-40DD-AFC4-6F175D3DCCD1}">
              <a14:hiddenFill xmlns:a14="http://schemas.microsoft.com/office/drawing/2010/main">
                <a:solidFill>
                  <a:srgbClr val="FFFFFF"/>
                </a:solidFill>
              </a14:hiddenFill>
            </a:ext>
          </a:extLst>
        </p:spPr>
      </p:pic>
      <p:sp>
        <p:nvSpPr>
          <p:cNvPr id="99" name="文本框 38">
            <a:extLst>
              <a:ext uri="{FF2B5EF4-FFF2-40B4-BE49-F238E27FC236}">
                <a16:creationId xmlns:a16="http://schemas.microsoft.com/office/drawing/2014/main" id="{046D071D-6179-48E3-B655-B9669428383E}"/>
              </a:ext>
            </a:extLst>
          </p:cNvPr>
          <p:cNvSpPr txBox="1"/>
          <p:nvPr/>
        </p:nvSpPr>
        <p:spPr>
          <a:xfrm>
            <a:off x="550249" y="10027146"/>
            <a:ext cx="21718070" cy="2831544"/>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工艺路线是产品生产加工或装配过程的定义。工艺路线由一到多个工序组成，工序之间具有前后依赖关系。研发人员可在系统中设置每种产品生产时使用的工艺路线，以及各道工序中使用到的物料比例。</a:t>
            </a:r>
            <a:endParaRPr lang="en-US" altLang="zh-CN" sz="2800" b="0"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spcAft>
                <a:spcPts val="600"/>
              </a:spcAft>
              <a:defRPr/>
            </a:pPr>
            <a:r>
              <a:rPr lang="en-US" altLang="zh-CN" sz="2800" b="0"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用户可根据预先配置的工艺路线，进行生产工单到生产任务的分解。实际生产过程中可使用流转单来记录各个批次产品的生产过程，并提供每批次产品的生产追溯功能。</a:t>
            </a:r>
            <a:endParaRPr lang="en-US" altLang="zh-CN" sz="2800" b="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86924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TOP" val="478.2975"/>
  <p:tag name="LEFT" val="170.4462"/>
  <p:tag name="WIDTH" val="268.7708"/>
  <p:tag name="HEIGHT" val="101.638"/>
  <p:tag name="SHAPEREFLECTION" val="-2.147484E+09"/>
  <p:tag name="SHAPEGLOW" val="0"/>
  <p:tag name="SOFTEDGE" val="0"/>
  <p:tag name="FONTSIZE" val="13.36"/>
  <p:tag name="MARGINBOTTOM" val="3.6"/>
  <p:tag name="MARGINLEFT" val="7.2"/>
  <p:tag name="MARGINRIGHT" val="7.2"/>
  <p:tag name="MARGINTOP" val="3.6"/>
  <p:tag name="LINERULEAFTER" val="0"/>
  <p:tag name="TEXTREFLECTION" val="0"/>
  <p:tag name="TEXTGLOW" val="0"/>
</p:tagLst>
</file>

<file path=ppt/tags/tag11.xml><?xml version="1.0" encoding="utf-8"?>
<p:tagLst xmlns:a="http://schemas.openxmlformats.org/drawingml/2006/main" xmlns:r="http://schemas.openxmlformats.org/officeDocument/2006/relationships" xmlns:p="http://schemas.openxmlformats.org/presentationml/2006/main">
  <p:tag name="TOP" val="330.0631"/>
  <p:tag name="LEFT" val="390.3694"/>
  <p:tag name="WIDTH" val="75.086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2.xml><?xml version="1.0" encoding="utf-8"?>
<p:tagLst xmlns:a="http://schemas.openxmlformats.org/drawingml/2006/main" xmlns:r="http://schemas.openxmlformats.org/officeDocument/2006/relationships" xmlns:p="http://schemas.openxmlformats.org/presentationml/2006/main">
  <p:tag name="TOP" val="358.2042"/>
  <p:tag name="LEFT" val="208.8707"/>
  <p:tag name="WIDTH" val="38.6043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3.xml><?xml version="1.0" encoding="utf-8"?>
<p:tagLst xmlns:a="http://schemas.openxmlformats.org/drawingml/2006/main" xmlns:r="http://schemas.openxmlformats.org/officeDocument/2006/relationships" xmlns:p="http://schemas.openxmlformats.org/presentationml/2006/main">
  <p:tag name="TOP" val="375.4274"/>
  <p:tag name="LEFT" val="359.3442"/>
  <p:tag name="WIDTH" val="43.1795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4.xml><?xml version="1.0" encoding="utf-8"?>
<p:tagLst xmlns:a="http://schemas.openxmlformats.org/drawingml/2006/main" xmlns:r="http://schemas.openxmlformats.org/officeDocument/2006/relationships" xmlns:p="http://schemas.openxmlformats.org/presentationml/2006/main">
  <p:tag name="TOP" val="416.3278"/>
  <p:tag name="LEFT" val="309.8633"/>
  <p:tag name="WIDTH" val="51.32291"/>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5.xml><?xml version="1.0" encoding="utf-8"?>
<p:tagLst xmlns:a="http://schemas.openxmlformats.org/drawingml/2006/main" xmlns:r="http://schemas.openxmlformats.org/officeDocument/2006/relationships" xmlns:p="http://schemas.openxmlformats.org/presentationml/2006/main">
  <p:tag name="TOP" val="292.1233"/>
  <p:tag name="LEFT" val="376.2348"/>
  <p:tag name="WIDTH" val="43.1795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6.xml><?xml version="1.0" encoding="utf-8"?>
<p:tagLst xmlns:a="http://schemas.openxmlformats.org/drawingml/2006/main" xmlns:r="http://schemas.openxmlformats.org/officeDocument/2006/relationships" xmlns:p="http://schemas.openxmlformats.org/presentationml/2006/main">
  <p:tag name="TOP" val="307.6991"/>
  <p:tag name="LEFT" val="183.7674"/>
  <p:tag name="WIDTH" val="82.86716"/>
  <p:tag name="HEIGHT" val="35.47827"/>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7.xml><?xml version="1.0" encoding="utf-8"?>
<p:tagLst xmlns:a="http://schemas.openxmlformats.org/drawingml/2006/main" xmlns:r="http://schemas.openxmlformats.org/officeDocument/2006/relationships" xmlns:p="http://schemas.openxmlformats.org/presentationml/2006/main">
  <p:tag name="TOP" val="272.3891"/>
  <p:tag name="LEFT" val="170.4462"/>
  <p:tag name="WIDTH" val="16.1980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8.xml><?xml version="1.0" encoding="utf-8"?>
<p:tagLst xmlns:a="http://schemas.openxmlformats.org/drawingml/2006/main" xmlns:r="http://schemas.openxmlformats.org/officeDocument/2006/relationships" xmlns:p="http://schemas.openxmlformats.org/presentationml/2006/main">
  <p:tag name="TOP" val="288.4695"/>
  <p:tag name="LEFT" val="315.3249"/>
  <p:tag name="WIDTH" val="58.40252"/>
  <p:tag name="HEIGHT" val="100.9868"/>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9.xml><?xml version="1.0" encoding="utf-8"?>
<p:tagLst xmlns:a="http://schemas.openxmlformats.org/drawingml/2006/main" xmlns:r="http://schemas.openxmlformats.org/officeDocument/2006/relationships" xmlns:p="http://schemas.openxmlformats.org/presentationml/2006/main">
  <p:tag name="TOP" val="263.8962"/>
  <p:tag name="LEFT" val="242.4362"/>
  <p:tag name="WIDTH" val="141.2752"/>
  <p:tag name="HEIGHT" val="146.1073"/>
  <p:tag name="LINEWEIGHT" val="0.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20.xml><?xml version="1.0" encoding="utf-8"?>
<p:tagLst xmlns:a="http://schemas.openxmlformats.org/drawingml/2006/main" xmlns:r="http://schemas.openxmlformats.org/officeDocument/2006/relationships" xmlns:p="http://schemas.openxmlformats.org/presentationml/2006/main">
  <p:tag name="TOP" val="276.1368"/>
  <p:tag name="LEFT" val="255.7125"/>
  <p:tag name="WIDTH" val="62.98669"/>
  <p:tag name="HEIGHT" val="108.462"/>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1.xml><?xml version="1.0" encoding="utf-8"?>
<p:tagLst xmlns:a="http://schemas.openxmlformats.org/drawingml/2006/main" xmlns:r="http://schemas.openxmlformats.org/officeDocument/2006/relationships" xmlns:p="http://schemas.openxmlformats.org/presentationml/2006/main">
  <p:tag name="TOP" val="292.4028"/>
  <p:tag name="LEFT" val="262.8062"/>
  <p:tag name="WIDTH" val="51.56827"/>
  <p:tag name="HEIGHT" val="78.19582"/>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2.xml><?xml version="1.0" encoding="utf-8"?>
<p:tagLst xmlns:a="http://schemas.openxmlformats.org/drawingml/2006/main" xmlns:r="http://schemas.openxmlformats.org/officeDocument/2006/relationships" xmlns:p="http://schemas.openxmlformats.org/presentationml/2006/main">
  <p:tag name="TOP" val="368.3339"/>
  <p:tag name="LEFT" val="273.7342"/>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3.xml><?xml version="1.0" encoding="utf-8"?>
<p:tagLst xmlns:a="http://schemas.openxmlformats.org/drawingml/2006/main" xmlns:r="http://schemas.openxmlformats.org/officeDocument/2006/relationships" xmlns:p="http://schemas.openxmlformats.org/presentationml/2006/main">
  <p:tag name="TOP" val="306.432"/>
  <p:tag name="LEFT" val="314.0642"/>
  <p:tag name="WIDTH" val="51.47701"/>
  <p:tag name="HEIGHT" val="82.50677"/>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4.xml><?xml version="1.0" encoding="utf-8"?>
<p:tagLst xmlns:a="http://schemas.openxmlformats.org/drawingml/2006/main" xmlns:r="http://schemas.openxmlformats.org/officeDocument/2006/relationships" xmlns:p="http://schemas.openxmlformats.org/presentationml/2006/main">
  <p:tag name="TOP" val="304.2091"/>
  <p:tag name="LEFT" val="351.9138"/>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5.xml><?xml version="1.0" encoding="utf-8"?>
<p:tagLst xmlns:a="http://schemas.openxmlformats.org/drawingml/2006/main" xmlns:r="http://schemas.openxmlformats.org/officeDocument/2006/relationships" xmlns:p="http://schemas.openxmlformats.org/presentationml/2006/main">
  <p:tag name="TOP" val="287.3188"/>
  <p:tag name="LEFT" val="266.2785"/>
  <p:tag name="WIDTH" val="96.51795"/>
  <p:tag name="HEIGHT" val="99.81929"/>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6.xml><?xml version="1.0" encoding="utf-8"?>
<p:tagLst xmlns:a="http://schemas.openxmlformats.org/drawingml/2006/main" xmlns:r="http://schemas.openxmlformats.org/officeDocument/2006/relationships" xmlns:p="http://schemas.openxmlformats.org/presentationml/2006/main">
  <p:tag name="TOP" val="266.1361"/>
  <p:tag name="LEFT" val="281.6789"/>
  <p:tag name="WIDTH" val="72.82204"/>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7.xml><?xml version="1.0" encoding="utf-8"?>
<p:tagLst xmlns:a="http://schemas.openxmlformats.org/drawingml/2006/main" xmlns:r="http://schemas.openxmlformats.org/officeDocument/2006/relationships" xmlns:p="http://schemas.openxmlformats.org/presentationml/2006/main">
  <p:tag name="TOP" val="300.1254"/>
  <p:tag name="LEFT" val="372.449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8.xml><?xml version="1.0" encoding="utf-8"?>
<p:tagLst xmlns:a="http://schemas.openxmlformats.org/drawingml/2006/main" xmlns:r="http://schemas.openxmlformats.org/officeDocument/2006/relationships" xmlns:p="http://schemas.openxmlformats.org/presentationml/2006/main">
  <p:tag name="TOP" val="336.3146"/>
  <p:tag name="LEFT" val="380.387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9.xml><?xml version="1.0" encoding="utf-8"?>
<p:tagLst xmlns:a="http://schemas.openxmlformats.org/drawingml/2006/main" xmlns:r="http://schemas.openxmlformats.org/officeDocument/2006/relationships" xmlns:p="http://schemas.openxmlformats.org/presentationml/2006/main">
  <p:tag name="TOP" val="383.9709"/>
  <p:tag name="LEFT" val="360.9647"/>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30.xml><?xml version="1.0" encoding="utf-8"?>
<p:tagLst xmlns:a="http://schemas.openxmlformats.org/drawingml/2006/main" xmlns:r="http://schemas.openxmlformats.org/officeDocument/2006/relationships" xmlns:p="http://schemas.openxmlformats.org/presentationml/2006/main">
  <p:tag name="TOP" val="405.2072"/>
  <p:tag name="LEFT" val="324.2893"/>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1.xml><?xml version="1.0" encoding="utf-8"?>
<p:tagLst xmlns:a="http://schemas.openxmlformats.org/drawingml/2006/main" xmlns:r="http://schemas.openxmlformats.org/officeDocument/2006/relationships" xmlns:p="http://schemas.openxmlformats.org/presentationml/2006/main">
  <p:tag name="TOP" val="394.6472"/>
  <p:tag name="LEFT" val="270.8698"/>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2.xml><?xml version="1.0" encoding="utf-8"?>
<p:tagLst xmlns:a="http://schemas.openxmlformats.org/drawingml/2006/main" xmlns:r="http://schemas.openxmlformats.org/officeDocument/2006/relationships" xmlns:p="http://schemas.openxmlformats.org/presentationml/2006/main">
  <p:tag name="TOP" val="366.2447"/>
  <p:tag name="LEFT" val="246.606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3.xml><?xml version="1.0" encoding="utf-8"?>
<p:tagLst xmlns:a="http://schemas.openxmlformats.org/drawingml/2006/main" xmlns:r="http://schemas.openxmlformats.org/officeDocument/2006/relationships" xmlns:p="http://schemas.openxmlformats.org/presentationml/2006/main">
  <p:tag name="TOP" val="319.9128"/>
  <p:tag name="LEFT" val="241.099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5.xml><?xml version="1.0" encoding="utf-8"?>
<p:tagLst xmlns:a="http://schemas.openxmlformats.org/drawingml/2006/main" xmlns:r="http://schemas.openxmlformats.org/officeDocument/2006/relationships" xmlns:p="http://schemas.openxmlformats.org/presentationml/2006/main">
  <p:tag name="MH" val="20160220202554"/>
  <p:tag name="MH_LIBRARY" val="GRAPHIC"/>
  <p:tag name="MH_ORDER" val="文本框 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TOP" val="286.8464"/>
  <p:tag name="LEFT" val="796.8323"/>
  <p:tag name="WIDTH" val="251.8804"/>
  <p:tag name="HEIGHT" val="28.86417"/>
  <p:tag name="SHAPEREFLECTION" val="-2.147484E+09"/>
  <p:tag name="SHAPEGLOW" val="0"/>
  <p:tag name="SOFTEDGE" val="0"/>
  <p:tag name="FONTSIZE" val="17.82"/>
  <p:tag name="MARGINBOTTOM" val="3.6"/>
  <p:tag name="MARGINLEFT" val="7.2"/>
  <p:tag name="MARGINRIGHT" val="7.2"/>
  <p:tag name="MARGINTOP" val="3.6"/>
  <p:tag name="LINERULEAFTER" val="0"/>
  <p:tag name="TEXTREFLECTION" val="0"/>
  <p:tag name="TEXTGLOW" val="0"/>
</p:tagLst>
</file>

<file path=ppt/tags/tag8.xml><?xml version="1.0" encoding="utf-8"?>
<p:tagLst xmlns:a="http://schemas.openxmlformats.org/drawingml/2006/main" xmlns:r="http://schemas.openxmlformats.org/officeDocument/2006/relationships" xmlns:p="http://schemas.openxmlformats.org/presentationml/2006/main">
  <p:tag name="TOP" val="314.7194"/>
  <p:tag name="LEFT" val="804.5182"/>
  <p:tag name="WIDTH" val="63.13276"/>
  <p:tag name="HEIGHT" val="0"/>
  <p:tag name="LINEWEIGHT" val="3"/>
  <p:tag name="SHAPEREFLECTION" val="-2.147484E+09"/>
  <p:tag name="SHAPEGLOW" val="0"/>
  <p:tag name="SOFTEDGE" val="0"/>
</p:tagLst>
</file>

<file path=ppt/tags/tag9.xml><?xml version="1.0" encoding="utf-8"?>
<p:tagLst xmlns:a="http://schemas.openxmlformats.org/drawingml/2006/main" xmlns:r="http://schemas.openxmlformats.org/officeDocument/2006/relationships" xmlns:p="http://schemas.openxmlformats.org/presentationml/2006/main">
  <p:tag name="TOP" val="316.2505"/>
  <p:tag name="LEFT" val="804.5182"/>
  <p:tag name="WIDTH" val="458.2058"/>
  <p:tag name="HEIGHT" val="0"/>
  <p:tag name="LINEWEIGHT" val="0.25"/>
  <p:tag name="SHAPEREFLECTION" val="-2.147484E+09"/>
  <p:tag name="SHAPEGLOW" val="0"/>
  <p:tag name="SOFTEDGE" val="0"/>
</p:tagLst>
</file>

<file path=ppt/theme/theme1.xml><?xml version="1.0" encoding="utf-8"?>
<a:theme xmlns:a="http://schemas.openxmlformats.org/drawingml/2006/main" name="1_自定义设计方案">
  <a:themeElements>
    <a:clrScheme name="自定义 3">
      <a:dk1>
        <a:srgbClr val="262626"/>
      </a:dk1>
      <a:lt1>
        <a:sysClr val="window" lastClr="FFFFFF"/>
      </a:lt1>
      <a:dk2>
        <a:srgbClr val="C00000"/>
      </a:dk2>
      <a:lt2>
        <a:srgbClr val="D8D8D8"/>
      </a:lt2>
      <a:accent1>
        <a:srgbClr val="C00000"/>
      </a:accent1>
      <a:accent2>
        <a:srgbClr val="FF0000"/>
      </a:accent2>
      <a:accent3>
        <a:srgbClr val="FFC000"/>
      </a:accent3>
      <a:accent4>
        <a:srgbClr val="92D050"/>
      </a:accent4>
      <a:accent5>
        <a:srgbClr val="6699FF"/>
      </a:accent5>
      <a:accent6>
        <a:srgbClr val="FFFF00"/>
      </a:accent6>
      <a:hlink>
        <a:srgbClr val="7030A0"/>
      </a:hlink>
      <a:folHlink>
        <a:srgbClr val="6C6C6C"/>
      </a:folHlink>
    </a:clrScheme>
    <a:fontScheme name="科技风">
      <a:majorFont>
        <a:latin typeface="Segoe UI Light 8"/>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00000"/>
            </a:gs>
            <a:gs pos="100000">
              <a:srgbClr val="C00000">
                <a:alpha val="45000"/>
              </a:srgbClr>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49020</TotalTime>
  <Words>1579</Words>
  <Application>Microsoft Office PowerPoint</Application>
  <PresentationFormat>自定义</PresentationFormat>
  <Paragraphs>243</Paragraphs>
  <Slides>17</Slides>
  <Notes>1</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Adobe Gothic Std B</vt:lpstr>
      <vt:lpstr>百度综艺简体</vt:lpstr>
      <vt:lpstr>等线</vt:lpstr>
      <vt:lpstr>黑体</vt:lpstr>
      <vt:lpstr>微软雅黑</vt:lpstr>
      <vt:lpstr>微软雅黑 Light</vt:lpstr>
      <vt:lpstr>Arial</vt:lpstr>
      <vt:lpstr>Calibri</vt:lpstr>
      <vt:lpstr>Impact</vt:lpstr>
      <vt:lpstr>Segoe UI</vt:lpstr>
      <vt:lpstr>Times New Roman</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dreamer.lv@outlook.com</cp:lastModifiedBy>
  <cp:revision>2440</cp:revision>
  <cp:lastPrinted>2017-12-27T09:46:29Z</cp:lastPrinted>
  <dcterms:created xsi:type="dcterms:W3CDTF">2016-10-20T06:17:51Z</dcterms:created>
  <dcterms:modified xsi:type="dcterms:W3CDTF">2023-10-13T02:20:38Z</dcterms:modified>
</cp:coreProperties>
</file>